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charts/chart7.xml" ContentType="application/vnd.openxmlformats-officedocument.drawingml.chart+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notesSlides/notesSlide11.xml" ContentType="application/vnd.openxmlformats-officedocument.presentationml.notesSlide+xml"/>
  <Override PartName="/ppt/charts/chart6.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125"/>
  </p:notesMasterIdLst>
  <p:handoutMasterIdLst>
    <p:handoutMasterId r:id="rId126"/>
  </p:handoutMasterIdLst>
  <p:sldIdLst>
    <p:sldId id="708" r:id="rId2"/>
    <p:sldId id="767" r:id="rId3"/>
    <p:sldId id="748" r:id="rId4"/>
    <p:sldId id="620" r:id="rId5"/>
    <p:sldId id="653" r:id="rId6"/>
    <p:sldId id="787" r:id="rId7"/>
    <p:sldId id="788" r:id="rId8"/>
    <p:sldId id="789" r:id="rId9"/>
    <p:sldId id="790" r:id="rId10"/>
    <p:sldId id="603" r:id="rId11"/>
    <p:sldId id="710" r:id="rId12"/>
    <p:sldId id="798" r:id="rId13"/>
    <p:sldId id="799" r:id="rId14"/>
    <p:sldId id="797" r:id="rId15"/>
    <p:sldId id="800" r:id="rId16"/>
    <p:sldId id="757" r:id="rId17"/>
    <p:sldId id="759" r:id="rId18"/>
    <p:sldId id="774" r:id="rId19"/>
    <p:sldId id="521" r:id="rId20"/>
    <p:sldId id="522" r:id="rId21"/>
    <p:sldId id="721" r:id="rId22"/>
    <p:sldId id="687" r:id="rId23"/>
    <p:sldId id="523" r:id="rId24"/>
    <p:sldId id="688" r:id="rId25"/>
    <p:sldId id="736" r:id="rId26"/>
    <p:sldId id="397" r:id="rId27"/>
    <p:sldId id="773" r:id="rId28"/>
    <p:sldId id="529" r:id="rId29"/>
    <p:sldId id="690" r:id="rId30"/>
    <p:sldId id="732" r:id="rId31"/>
    <p:sldId id="645" r:id="rId32"/>
    <p:sldId id="691" r:id="rId33"/>
    <p:sldId id="269" r:id="rId34"/>
    <p:sldId id="734" r:id="rId35"/>
    <p:sldId id="297" r:id="rId36"/>
    <p:sldId id="737" r:id="rId37"/>
    <p:sldId id="746" r:id="rId38"/>
    <p:sldId id="533" r:id="rId39"/>
    <p:sldId id="536" r:id="rId40"/>
    <p:sldId id="601" r:id="rId41"/>
    <p:sldId id="735" r:id="rId42"/>
    <p:sldId id="600" r:id="rId43"/>
    <p:sldId id="554" r:id="rId44"/>
    <p:sldId id="555" r:id="rId45"/>
    <p:sldId id="783" r:id="rId46"/>
    <p:sldId id="627" r:id="rId47"/>
    <p:sldId id="782" r:id="rId48"/>
    <p:sldId id="654" r:id="rId49"/>
    <p:sldId id="694" r:id="rId50"/>
    <p:sldId id="763" r:id="rId51"/>
    <p:sldId id="701" r:id="rId52"/>
    <p:sldId id="693" r:id="rId53"/>
    <p:sldId id="713" r:id="rId54"/>
    <p:sldId id="747" r:id="rId55"/>
    <p:sldId id="542" r:id="rId56"/>
    <p:sldId id="775" r:id="rId57"/>
    <p:sldId id="738" r:id="rId58"/>
    <p:sldId id="766" r:id="rId59"/>
    <p:sldId id="739" r:id="rId60"/>
    <p:sldId id="750" r:id="rId61"/>
    <p:sldId id="724" r:id="rId62"/>
    <p:sldId id="749" r:id="rId63"/>
    <p:sldId id="725" r:id="rId64"/>
    <p:sldId id="755" r:id="rId65"/>
    <p:sldId id="784" r:id="rId66"/>
    <p:sldId id="727" r:id="rId67"/>
    <p:sldId id="714" r:id="rId68"/>
    <p:sldId id="776" r:id="rId69"/>
    <p:sldId id="715" r:id="rId70"/>
    <p:sldId id="753" r:id="rId71"/>
    <p:sldId id="726" r:id="rId72"/>
    <p:sldId id="780" r:id="rId73"/>
    <p:sldId id="729" r:id="rId74"/>
    <p:sldId id="760" r:id="rId75"/>
    <p:sldId id="568" r:id="rId76"/>
    <p:sldId id="765" r:id="rId77"/>
    <p:sldId id="761" r:id="rId78"/>
    <p:sldId id="551" r:id="rId79"/>
    <p:sldId id="779" r:id="rId80"/>
    <p:sldId id="777" r:id="rId81"/>
    <p:sldId id="778" r:id="rId82"/>
    <p:sldId id="781" r:id="rId83"/>
    <p:sldId id="764" r:id="rId84"/>
    <p:sldId id="695" r:id="rId85"/>
    <p:sldId id="696" r:id="rId86"/>
    <p:sldId id="550" r:id="rId87"/>
    <p:sldId id="561" r:id="rId88"/>
    <p:sldId id="762" r:id="rId89"/>
    <p:sldId id="597" r:id="rId90"/>
    <p:sldId id="566" r:id="rId91"/>
    <p:sldId id="677" r:id="rId92"/>
    <p:sldId id="614" r:id="rId93"/>
    <p:sldId id="719" r:id="rId94"/>
    <p:sldId id="651" r:id="rId95"/>
    <p:sldId id="608" r:id="rId96"/>
    <p:sldId id="742" r:id="rId97"/>
    <p:sldId id="754" r:id="rId98"/>
    <p:sldId id="596" r:id="rId99"/>
    <p:sldId id="599" r:id="rId100"/>
    <p:sldId id="586" r:id="rId101"/>
    <p:sldId id="716" r:id="rId102"/>
    <p:sldId id="581" r:id="rId103"/>
    <p:sldId id="717" r:id="rId104"/>
    <p:sldId id="731" r:id="rId105"/>
    <p:sldId id="730" r:id="rId106"/>
    <p:sldId id="699" r:id="rId107"/>
    <p:sldId id="709" r:id="rId108"/>
    <p:sldId id="795" r:id="rId109"/>
    <p:sldId id="796" r:id="rId110"/>
    <p:sldId id="792" r:id="rId111"/>
    <p:sldId id="791" r:id="rId112"/>
    <p:sldId id="793" r:id="rId113"/>
    <p:sldId id="794" r:id="rId114"/>
    <p:sldId id="489" r:id="rId115"/>
    <p:sldId id="618" r:id="rId116"/>
    <p:sldId id="801" r:id="rId117"/>
    <p:sldId id="802" r:id="rId118"/>
    <p:sldId id="621" r:id="rId119"/>
    <p:sldId id="622" r:id="rId120"/>
    <p:sldId id="623" r:id="rId121"/>
    <p:sldId id="624" r:id="rId122"/>
    <p:sldId id="720" r:id="rId123"/>
    <p:sldId id="588" r:id="rId1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33CC33"/>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51" autoAdjust="0"/>
    <p:restoredTop sz="96770" autoAdjust="0"/>
  </p:normalViewPr>
  <p:slideViewPr>
    <p:cSldViewPr>
      <p:cViewPr varScale="1">
        <p:scale>
          <a:sx n="108" d="100"/>
          <a:sy n="108" d="100"/>
        </p:scale>
        <p:origin x="-1044"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5" d="100"/>
          <a:sy n="55" d="100"/>
        </p:scale>
        <p:origin x="2880" y="84"/>
      </p:cViewPr>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file:///\\nev_fp_01\public\R%20&amp;%20D\PSS\PSS-Data_Current\Rachel-Carson-Docs\Event-History\RC_Full_Chart_8-year_Finish_2015-2023_07-07-23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1PSS-Data\Rachel-Carson-Docs\RC-Docs_2022\2022_3ROC-Talk\RC_Full_Chart_6-year_Finish_2015-2021_07-02-21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nev_fp_01\public\R%20&amp;%20D\PSS\PSS-Data_Current\Rachel-Carson-Docs\Event-History\RC_Full_Chart_8-year_Finish_2015-2023_07-07-23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1PSS-Data\Rachel-Carson-Docs\RC-Docs_2022\2022_3ROC-Talk\RC_Full_Chart_6-year_Finish_2015-2021_07-02-21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nev_fp_01\public\R%20&amp;%20D\PSS\PSS-Data_Current\Rachel-Carson-Docs\Event-History\Rachel_Carson_Homestead_Chart_2007-2023-Finish_07-07-23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1PSS-Data\Rachel-Carson-Docs\RC-Docs_2022\2022_3ROC-Talk\RC_Full_Chart_6-year_Finish_2015-2021_07-02-21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nev_fp_01\public\R%20&amp;%20D\PSS\PSS-Data_Current\Rachel-Carson-Docs\Event-History\Rachel_Carson_Homestead_Chart_2007-2023-Finish_07-07-23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400" b="1" i="0" u="none" strike="noStrike" baseline="0">
                <a:solidFill>
                  <a:srgbClr val="000000"/>
                </a:solidFill>
                <a:latin typeface="Arial"/>
                <a:ea typeface="Arial"/>
                <a:cs typeface="Arial"/>
              </a:defRPr>
            </a:pPr>
            <a:r>
              <a:rPr lang="en-US"/>
              <a:t>8 Year RC: Number of Finishers vs Age:  Full Challenge
</a:t>
            </a:r>
          </a:p>
        </c:rich>
      </c:tx>
      <c:layout>
        <c:manualLayout>
          <c:xMode val="edge"/>
          <c:yMode val="edge"/>
          <c:x val="0.26056887162232484"/>
          <c:y val="3.451437697804554E-2"/>
        </c:manualLayout>
      </c:layout>
      <c:spPr>
        <a:noFill/>
        <a:ln w="25400">
          <a:noFill/>
        </a:ln>
      </c:spPr>
    </c:title>
    <c:view3D>
      <c:rotX val="25"/>
      <c:hPercent val="33"/>
      <c:depthPercent val="100"/>
      <c:rAngAx val="1"/>
    </c:view3D>
    <c:floor>
      <c:spPr>
        <a:solidFill>
          <a:srgbClr val="C0C0C0"/>
        </a:solidFill>
        <a:ln w="3175">
          <a:solidFill>
            <a:srgbClr val="000000"/>
          </a:solidFill>
          <a:prstDash val="solid"/>
        </a:ln>
      </c:spPr>
    </c:floor>
    <c:sideWall>
      <c:spPr>
        <a:solidFill>
          <a:srgbClr val="C0C0C0"/>
        </a:solidFill>
        <a:ln w="12700">
          <a:solidFill>
            <a:srgbClr val="808080"/>
          </a:solidFill>
          <a:prstDash val="solid"/>
        </a:ln>
      </c:spPr>
    </c:sideWall>
    <c:backWall>
      <c:spPr>
        <a:solidFill>
          <a:srgbClr val="C0C0C0"/>
        </a:solidFill>
        <a:ln w="12700">
          <a:solidFill>
            <a:srgbClr val="808080"/>
          </a:solidFill>
          <a:prstDash val="solid"/>
        </a:ln>
      </c:spPr>
    </c:backWall>
    <c:plotArea>
      <c:layout>
        <c:manualLayout>
          <c:layoutTarget val="inner"/>
          <c:xMode val="edge"/>
          <c:yMode val="edge"/>
          <c:x val="7.5000067816901911E-2"/>
          <c:y val="0.19594637692316191"/>
          <c:w val="0.91203786172404866"/>
          <c:h val="0.62837976047772481"/>
        </c:manualLayout>
      </c:layout>
      <c:bar3DChart>
        <c:barDir val="col"/>
        <c:grouping val="clustered"/>
        <c:varyColors val="1"/>
        <c:ser>
          <c:idx val="0"/>
          <c:order val="0"/>
          <c:spPr>
            <a:solidFill>
              <a:srgbClr val="9999FF"/>
            </a:solidFill>
            <a:ln w="12700">
              <a:solidFill>
                <a:srgbClr val="000000"/>
              </a:solidFill>
              <a:prstDash val="solid"/>
            </a:ln>
          </c:spPr>
          <c:dPt>
            <c:idx val="1"/>
            <c:spPr>
              <a:solidFill>
                <a:srgbClr val="993366"/>
              </a:solidFill>
              <a:ln w="12700">
                <a:solidFill>
                  <a:srgbClr val="000000"/>
                </a:solidFill>
                <a:prstDash val="solid"/>
              </a:ln>
            </c:spPr>
          </c:dPt>
          <c:dPt>
            <c:idx val="2"/>
            <c:spPr>
              <a:solidFill>
                <a:srgbClr val="FFFFCC"/>
              </a:solidFill>
              <a:ln w="12700">
                <a:solidFill>
                  <a:srgbClr val="000000"/>
                </a:solidFill>
                <a:prstDash val="solid"/>
              </a:ln>
            </c:spPr>
          </c:dPt>
          <c:dPt>
            <c:idx val="3"/>
            <c:spPr>
              <a:solidFill>
                <a:srgbClr val="CCFFFF"/>
              </a:solidFill>
              <a:ln w="12700">
                <a:solidFill>
                  <a:srgbClr val="000000"/>
                </a:solidFill>
                <a:prstDash val="solid"/>
              </a:ln>
            </c:spPr>
          </c:dPt>
          <c:dPt>
            <c:idx val="4"/>
            <c:spPr>
              <a:solidFill>
                <a:srgbClr val="660066"/>
              </a:solidFill>
              <a:ln w="12700">
                <a:solidFill>
                  <a:srgbClr val="000000"/>
                </a:solidFill>
                <a:prstDash val="solid"/>
              </a:ln>
            </c:spPr>
          </c:dPt>
          <c:dPt>
            <c:idx val="5"/>
            <c:spPr>
              <a:solidFill>
                <a:srgbClr val="FF8080"/>
              </a:solidFill>
              <a:ln w="12700">
                <a:solidFill>
                  <a:srgbClr val="000000"/>
                </a:solidFill>
                <a:prstDash val="solid"/>
              </a:ln>
            </c:spPr>
          </c:dPt>
          <c:dPt>
            <c:idx val="6"/>
            <c:spPr>
              <a:solidFill>
                <a:srgbClr val="0066CC"/>
              </a:solidFill>
              <a:ln w="12700">
                <a:solidFill>
                  <a:srgbClr val="000000"/>
                </a:solidFill>
                <a:prstDash val="solid"/>
              </a:ln>
            </c:spPr>
          </c:dPt>
          <c:dLbls>
            <c:dLbl>
              <c:idx val="0"/>
              <c:layout>
                <c:manualLayout>
                  <c:x val="5.6964345376297855E-3"/>
                  <c:y val="-5.0637248436793979E-2"/>
                </c:manualLayout>
              </c:layout>
              <c:showVal val="1"/>
            </c:dLbl>
            <c:dLbl>
              <c:idx val="1"/>
              <c:layout>
                <c:manualLayout>
                  <c:x val="5.0739799442762138E-3"/>
                  <c:y val="-1.0173440155239176E-2"/>
                </c:manualLayout>
              </c:layout>
              <c:showVal val="1"/>
            </c:dLbl>
            <c:dLbl>
              <c:idx val="2"/>
              <c:layout>
                <c:manualLayout>
                  <c:x val="7.0532623881513611E-3"/>
                  <c:y val="-2.981350218817562E-2"/>
                </c:manualLayout>
              </c:layout>
              <c:showVal val="1"/>
            </c:dLbl>
            <c:dLbl>
              <c:idx val="3"/>
              <c:layout>
                <c:manualLayout>
                  <c:x val="7.1806913056831553E-3"/>
                  <c:y val="-2.1361042114645446E-2"/>
                </c:manualLayout>
              </c:layout>
              <c:showVal val="1"/>
            </c:dLbl>
            <c:dLbl>
              <c:idx val="4"/>
              <c:layout>
                <c:manualLayout>
                  <c:x val="8.2341441964575799E-3"/>
                  <c:y val="-2.1047424596280548E-2"/>
                </c:manualLayout>
              </c:layout>
              <c:showVal val="1"/>
            </c:dLbl>
            <c:dLbl>
              <c:idx val="5"/>
              <c:layout>
                <c:manualLayout>
                  <c:x val="8.8121426301503679E-3"/>
                  <c:y val="-2.7049300528139898E-2"/>
                </c:manualLayout>
              </c:layout>
              <c:showVal val="1"/>
            </c:dLbl>
            <c:dLbl>
              <c:idx val="6"/>
              <c:layout>
                <c:manualLayout>
                  <c:x val="9.9890606835052759E-3"/>
                  <c:y val="-5.0845044540099457E-2"/>
                </c:manualLayout>
              </c:layout>
              <c:showVal val="1"/>
            </c:dLbl>
            <c:spPr>
              <a:noFill/>
              <a:ln w="25400">
                <a:noFill/>
              </a:ln>
            </c:spPr>
            <c:txPr>
              <a:bodyPr/>
              <a:lstStyle/>
              <a:p>
                <a:pPr>
                  <a:defRPr sz="1400" b="1" i="0" u="none" strike="noStrike" baseline="0">
                    <a:solidFill>
                      <a:srgbClr val="000000"/>
                    </a:solidFill>
                    <a:latin typeface="Arial"/>
                    <a:ea typeface="Arial"/>
                    <a:cs typeface="Arial"/>
                  </a:defRPr>
                </a:pPr>
                <a:endParaRPr lang="en-US"/>
              </a:p>
            </c:txPr>
            <c:showVal val="1"/>
          </c:dLbls>
          <c:cat>
            <c:strRef>
              <c:f>'8Yr-Chart'!$B$41:$B$47</c:f>
              <c:strCache>
                <c:ptCount val="7"/>
                <c:pt idx="0">
                  <c:v>10 -19</c:v>
                </c:pt>
                <c:pt idx="1">
                  <c:v>20 - 29</c:v>
                </c:pt>
                <c:pt idx="2">
                  <c:v>30 - 39</c:v>
                </c:pt>
                <c:pt idx="3">
                  <c:v>40 - 49</c:v>
                </c:pt>
                <c:pt idx="4">
                  <c:v>50 - 59</c:v>
                </c:pt>
                <c:pt idx="5">
                  <c:v>60 - 69</c:v>
                </c:pt>
                <c:pt idx="6">
                  <c:v>70 -79</c:v>
                </c:pt>
              </c:strCache>
            </c:strRef>
          </c:cat>
          <c:val>
            <c:numRef>
              <c:f>'8Yr-Chart'!$C$41:$C$47</c:f>
              <c:numCache>
                <c:formatCode>#,##0</c:formatCode>
                <c:ptCount val="7"/>
                <c:pt idx="0" formatCode="General">
                  <c:v>56</c:v>
                </c:pt>
                <c:pt idx="1">
                  <c:v>552</c:v>
                </c:pt>
                <c:pt idx="2">
                  <c:v>1272</c:v>
                </c:pt>
                <c:pt idx="3">
                  <c:v>999</c:v>
                </c:pt>
                <c:pt idx="4">
                  <c:v>599</c:v>
                </c:pt>
                <c:pt idx="5">
                  <c:v>226</c:v>
                </c:pt>
                <c:pt idx="6">
                  <c:v>27</c:v>
                </c:pt>
              </c:numCache>
            </c:numRef>
          </c:val>
          <c:shape val="cone"/>
        </c:ser>
        <c:shape val="box"/>
        <c:axId val="59246464"/>
        <c:axId val="60297984"/>
        <c:axId val="0"/>
      </c:bar3DChart>
      <c:catAx>
        <c:axId val="59246464"/>
        <c:scaling>
          <c:orientation val="minMax"/>
        </c:scaling>
        <c:axPos val="b"/>
        <c:title>
          <c:tx>
            <c:rich>
              <a:bodyPr/>
              <a:lstStyle/>
              <a:p>
                <a:pPr>
                  <a:defRPr sz="1400" b="1" i="0" u="none" strike="noStrike" baseline="0">
                    <a:solidFill>
                      <a:srgbClr val="000000"/>
                    </a:solidFill>
                    <a:latin typeface="Bookman Old Style"/>
                    <a:ea typeface="Bookman Old Style"/>
                    <a:cs typeface="Bookman Old Style"/>
                  </a:defRPr>
                </a:pPr>
                <a:r>
                  <a:rPr lang="en-US"/>
                  <a:t>Age Range of Those Completing the Challenge</a:t>
                </a:r>
              </a:p>
            </c:rich>
          </c:tx>
          <c:layout>
            <c:manualLayout>
              <c:xMode val="edge"/>
              <c:yMode val="edge"/>
              <c:x val="0.30370397832029372"/>
              <c:y val="0.88513708196324437"/>
            </c:manualLayout>
          </c:layout>
          <c:spPr>
            <a:noFill/>
            <a:ln w="25400">
              <a:noFill/>
            </a:ln>
          </c:spPr>
        </c:title>
        <c:numFmt formatCode="@" sourceLinked="1"/>
        <c:tickLblPos val="low"/>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60297984"/>
        <c:crosses val="autoZero"/>
        <c:auto val="1"/>
        <c:lblAlgn val="ctr"/>
        <c:lblOffset val="100"/>
        <c:tickLblSkip val="1"/>
        <c:tickMarkSkip val="1"/>
      </c:catAx>
      <c:valAx>
        <c:axId val="60297984"/>
        <c:scaling>
          <c:orientation val="minMax"/>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Bookman Old Style"/>
                    <a:ea typeface="Bookman Old Style"/>
                    <a:cs typeface="Bookman Old Style"/>
                  </a:defRPr>
                </a:pPr>
                <a:r>
                  <a:rPr lang="en-US"/>
                  <a:t>Number of Finishers</a:t>
                </a:r>
              </a:p>
            </c:rich>
          </c:tx>
          <c:layout>
            <c:manualLayout>
              <c:xMode val="edge"/>
              <c:yMode val="edge"/>
              <c:x val="0.12592603979134151"/>
              <c:y val="0.32657729487193587"/>
            </c:manualLayout>
          </c:layout>
          <c:spPr>
            <a:noFill/>
            <a:ln w="25400">
              <a:noFill/>
            </a:ln>
          </c:spPr>
        </c:title>
        <c:numFmt formatCode="General" sourceLinked="1"/>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59246464"/>
        <c:crosses val="autoZero"/>
        <c:crossBetween val="between"/>
      </c:valAx>
      <c:spPr>
        <a:noFill/>
        <a:ln w="25400">
          <a:noFill/>
        </a:ln>
      </c:spPr>
    </c:plotArea>
    <c:plotVisOnly val="1"/>
    <c:dispBlanksAs val="gap"/>
  </c:chart>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b="1" i="0" u="none" strike="noStrike" baseline="0">
                <a:solidFill>
                  <a:srgbClr val="000000"/>
                </a:solidFill>
                <a:latin typeface="Arial"/>
                <a:ea typeface="Arial"/>
                <a:cs typeface="Arial"/>
              </a:defRPr>
            </a:pPr>
            <a:r>
              <a:rPr lang="en-US"/>
              <a:t>6 Year RC: Finish Times: Full Challenge</a:t>
            </a:r>
          </a:p>
        </c:rich>
      </c:tx>
      <c:layout>
        <c:manualLayout>
          <c:xMode val="edge"/>
          <c:yMode val="edge"/>
          <c:x val="0.31751838963346857"/>
          <c:y val="2.9126213592233007E-2"/>
        </c:manualLayout>
      </c:layout>
      <c:spPr>
        <a:noFill/>
        <a:ln w="25400">
          <a:noFill/>
        </a:ln>
      </c:spPr>
    </c:title>
    <c:plotArea>
      <c:layout>
        <c:manualLayout>
          <c:layoutTarget val="inner"/>
          <c:xMode val="edge"/>
          <c:yMode val="edge"/>
          <c:x val="8.7591279898886723E-2"/>
          <c:y val="0.17087378640776699"/>
          <c:w val="0.89963543729482176"/>
          <c:h val="0.65825242718446664"/>
        </c:manualLayout>
      </c:layout>
      <c:barChart>
        <c:barDir val="col"/>
        <c:grouping val="clustered"/>
        <c:varyColors val="1"/>
        <c:ser>
          <c:idx val="0"/>
          <c:order val="0"/>
          <c:spPr>
            <a:solidFill>
              <a:srgbClr val="9999FF"/>
            </a:solidFill>
            <a:ln w="12700">
              <a:solidFill>
                <a:srgbClr val="000000"/>
              </a:solidFill>
              <a:prstDash val="solid"/>
            </a:ln>
          </c:spPr>
          <c:dPt>
            <c:idx val="1"/>
            <c:spPr>
              <a:solidFill>
                <a:srgbClr val="993366"/>
              </a:solidFill>
              <a:ln w="12700">
                <a:solidFill>
                  <a:srgbClr val="000000"/>
                </a:solidFill>
                <a:prstDash val="solid"/>
              </a:ln>
            </c:spPr>
          </c:dPt>
          <c:dPt>
            <c:idx val="2"/>
            <c:spPr>
              <a:solidFill>
                <a:srgbClr val="FFFFCC"/>
              </a:solidFill>
              <a:ln w="12700">
                <a:solidFill>
                  <a:srgbClr val="000000"/>
                </a:solidFill>
                <a:prstDash val="solid"/>
              </a:ln>
            </c:spPr>
          </c:dPt>
          <c:dPt>
            <c:idx val="3"/>
            <c:spPr>
              <a:solidFill>
                <a:srgbClr val="CCFFFF"/>
              </a:solidFill>
              <a:ln w="12700">
                <a:solidFill>
                  <a:srgbClr val="000000"/>
                </a:solidFill>
                <a:prstDash val="solid"/>
              </a:ln>
            </c:spPr>
          </c:dPt>
          <c:dPt>
            <c:idx val="4"/>
            <c:spPr>
              <a:solidFill>
                <a:srgbClr val="660066"/>
              </a:solidFill>
              <a:ln w="12700">
                <a:solidFill>
                  <a:srgbClr val="000000"/>
                </a:solidFill>
                <a:prstDash val="solid"/>
              </a:ln>
            </c:spPr>
          </c:dPt>
          <c:dPt>
            <c:idx val="5"/>
            <c:spPr>
              <a:solidFill>
                <a:srgbClr val="FF8080"/>
              </a:solidFill>
              <a:ln w="12700">
                <a:solidFill>
                  <a:srgbClr val="000000"/>
                </a:solidFill>
                <a:prstDash val="solid"/>
              </a:ln>
            </c:spPr>
          </c:dPt>
          <c:dPt>
            <c:idx val="6"/>
            <c:spPr>
              <a:solidFill>
                <a:srgbClr val="0066CC"/>
              </a:solidFill>
              <a:ln w="12700">
                <a:solidFill>
                  <a:srgbClr val="000000"/>
                </a:solidFill>
                <a:prstDash val="solid"/>
              </a:ln>
            </c:spPr>
          </c:dPt>
          <c:dPt>
            <c:idx val="7"/>
            <c:spPr>
              <a:solidFill>
                <a:srgbClr val="CCCCFF"/>
              </a:solidFill>
              <a:ln w="12700">
                <a:solidFill>
                  <a:srgbClr val="000000"/>
                </a:solidFill>
                <a:prstDash val="solid"/>
              </a:ln>
            </c:spPr>
          </c:dPt>
          <c:dPt>
            <c:idx val="8"/>
            <c:spPr>
              <a:solidFill>
                <a:srgbClr val="000080"/>
              </a:solidFill>
              <a:ln w="12700">
                <a:solidFill>
                  <a:srgbClr val="000000"/>
                </a:solidFill>
                <a:prstDash val="solid"/>
              </a:ln>
            </c:spPr>
          </c:dPt>
          <c:dPt>
            <c:idx val="9"/>
            <c:spPr>
              <a:solidFill>
                <a:srgbClr val="FF00FF"/>
              </a:solidFill>
              <a:ln w="12700">
                <a:solidFill>
                  <a:srgbClr val="000000"/>
                </a:solidFill>
                <a:prstDash val="solid"/>
              </a:ln>
            </c:spPr>
          </c:dPt>
          <c:dPt>
            <c:idx val="10"/>
            <c:spPr>
              <a:solidFill>
                <a:srgbClr val="FFFF00"/>
              </a:solidFill>
              <a:ln w="12700">
                <a:solidFill>
                  <a:srgbClr val="000000"/>
                </a:solidFill>
                <a:prstDash val="solid"/>
              </a:ln>
            </c:spPr>
          </c:dPt>
          <c:dLbls>
            <c:spPr>
              <a:noFill/>
              <a:ln w="25400">
                <a:noFill/>
              </a:ln>
            </c:spPr>
            <c:txPr>
              <a:bodyPr/>
              <a:lstStyle/>
              <a:p>
                <a:pPr>
                  <a:defRPr sz="1450" b="1" i="0" u="none" strike="noStrike" baseline="0">
                    <a:solidFill>
                      <a:srgbClr val="000000"/>
                    </a:solidFill>
                    <a:latin typeface="Arial"/>
                    <a:ea typeface="Arial"/>
                    <a:cs typeface="Arial"/>
                  </a:defRPr>
                </a:pPr>
                <a:endParaRPr lang="en-US"/>
              </a:p>
            </c:txPr>
            <c:showVal val="1"/>
          </c:dLbls>
          <c:cat>
            <c:strRef>
              <c:f>'6Yr-Chart'!$B$6:$B$16</c:f>
              <c:strCache>
                <c:ptCount val="11"/>
                <c:pt idx="0">
                  <c:v>5 - 6</c:v>
                </c:pt>
                <c:pt idx="1">
                  <c:v>6 - 7</c:v>
                </c:pt>
                <c:pt idx="2">
                  <c:v>7 - 8</c:v>
                </c:pt>
                <c:pt idx="3">
                  <c:v>8 - 9</c:v>
                </c:pt>
                <c:pt idx="4">
                  <c:v>9 - 10</c:v>
                </c:pt>
                <c:pt idx="5">
                  <c:v>10 - 11</c:v>
                </c:pt>
                <c:pt idx="6">
                  <c:v>11 - 12</c:v>
                </c:pt>
                <c:pt idx="7">
                  <c:v>12 - 13</c:v>
                </c:pt>
                <c:pt idx="8">
                  <c:v>13 - 14</c:v>
                </c:pt>
                <c:pt idx="9">
                  <c:v>14 - 15</c:v>
                </c:pt>
                <c:pt idx="10">
                  <c:v>15 - 16</c:v>
                </c:pt>
              </c:strCache>
            </c:strRef>
          </c:cat>
          <c:val>
            <c:numRef>
              <c:f>'6Yr-Chart'!$C$6:$C$16</c:f>
              <c:numCache>
                <c:formatCode>General</c:formatCode>
                <c:ptCount val="11"/>
                <c:pt idx="0">
                  <c:v>1</c:v>
                </c:pt>
                <c:pt idx="1">
                  <c:v>20</c:v>
                </c:pt>
                <c:pt idx="2" formatCode="0">
                  <c:v>68</c:v>
                </c:pt>
                <c:pt idx="3" formatCode="0">
                  <c:v>109</c:v>
                </c:pt>
                <c:pt idx="4" formatCode="0">
                  <c:v>123</c:v>
                </c:pt>
                <c:pt idx="5" formatCode="0">
                  <c:v>218</c:v>
                </c:pt>
                <c:pt idx="6" formatCode="0">
                  <c:v>369</c:v>
                </c:pt>
                <c:pt idx="7" formatCode="0">
                  <c:v>470</c:v>
                </c:pt>
                <c:pt idx="8" formatCode="0">
                  <c:v>644</c:v>
                </c:pt>
                <c:pt idx="9" formatCode="0">
                  <c:v>645</c:v>
                </c:pt>
                <c:pt idx="10" formatCode="0">
                  <c:v>68</c:v>
                </c:pt>
              </c:numCache>
            </c:numRef>
          </c:val>
        </c:ser>
        <c:gapWidth val="160"/>
        <c:axId val="109092864"/>
        <c:axId val="109113728"/>
      </c:barChart>
      <c:catAx>
        <c:axId val="109092864"/>
        <c:scaling>
          <c:orientation val="minMax"/>
        </c:scaling>
        <c:axPos val="b"/>
        <c:title>
          <c:tx>
            <c:rich>
              <a:bodyPr/>
              <a:lstStyle/>
              <a:p>
                <a:pPr>
                  <a:defRPr sz="1200" b="1" i="0" u="none" strike="noStrike" baseline="0">
                    <a:solidFill>
                      <a:srgbClr val="000000"/>
                    </a:solidFill>
                    <a:latin typeface="Arial"/>
                    <a:ea typeface="Arial"/>
                    <a:cs typeface="Arial"/>
                  </a:defRPr>
                </a:pPr>
                <a:r>
                  <a:rPr lang="en-US"/>
                  <a:t>Time Ranges, Hours</a:t>
                </a:r>
              </a:p>
            </c:rich>
          </c:tx>
          <c:layout>
            <c:manualLayout>
              <c:xMode val="edge"/>
              <c:yMode val="edge"/>
              <c:x val="0.46441626529722618"/>
              <c:y val="0.91456310679611152"/>
            </c:manualLayout>
          </c:layout>
          <c:spPr>
            <a:noFill/>
            <a:ln w="25400">
              <a:noFill/>
            </a:ln>
          </c:spPr>
        </c:title>
        <c:numFmt formatCode="@" sourceLinked="1"/>
        <c:tickLblPos val="nextTo"/>
        <c:spPr>
          <a:ln w="3175">
            <a:solidFill>
              <a:srgbClr val="000000"/>
            </a:solidFill>
            <a:prstDash val="solid"/>
          </a:ln>
        </c:spPr>
        <c:txPr>
          <a:bodyPr rot="0" vert="horz"/>
          <a:lstStyle/>
          <a:p>
            <a:pPr>
              <a:defRPr sz="1450" b="0" i="0" u="none" strike="noStrike" baseline="0">
                <a:solidFill>
                  <a:srgbClr val="000000"/>
                </a:solidFill>
                <a:latin typeface="Arial"/>
                <a:ea typeface="Arial"/>
                <a:cs typeface="Arial"/>
              </a:defRPr>
            </a:pPr>
            <a:endParaRPr lang="en-US"/>
          </a:p>
        </c:txPr>
        <c:crossAx val="109113728"/>
        <c:crosses val="autoZero"/>
        <c:auto val="1"/>
        <c:lblAlgn val="ctr"/>
        <c:lblOffset val="100"/>
        <c:tickLblSkip val="1"/>
        <c:tickMarkSkip val="1"/>
      </c:catAx>
      <c:valAx>
        <c:axId val="109113728"/>
        <c:scaling>
          <c:orientation val="minMax"/>
        </c:scaling>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1200" b="1" i="0" u="none" strike="noStrike" baseline="0">
                    <a:solidFill>
                      <a:srgbClr val="000000"/>
                    </a:solidFill>
                    <a:latin typeface="Arial"/>
                    <a:ea typeface="Arial"/>
                    <a:cs typeface="Arial"/>
                  </a:defRPr>
                </a:pPr>
                <a:r>
                  <a:rPr lang="en-US"/>
                  <a:t>Number Finishing in that Time Range</a:t>
                </a:r>
              </a:p>
            </c:rich>
          </c:tx>
          <c:layout>
            <c:manualLayout>
              <c:xMode val="edge"/>
              <c:yMode val="edge"/>
              <c:x val="1.459854664981442E-2"/>
              <c:y val="0.21941747572815662"/>
            </c:manualLayout>
          </c:layout>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sz="1450" b="0" i="0" u="none" strike="noStrike" baseline="0">
                <a:solidFill>
                  <a:srgbClr val="000000"/>
                </a:solidFill>
                <a:latin typeface="Arial"/>
                <a:ea typeface="Arial"/>
                <a:cs typeface="Arial"/>
              </a:defRPr>
            </a:pPr>
            <a:endParaRPr lang="en-US"/>
          </a:p>
        </c:txPr>
        <c:crossAx val="109092864"/>
        <c:crosses val="autoZero"/>
        <c:crossBetween val="between"/>
        <c:minorUnit val="10"/>
      </c:valAx>
      <c:spPr>
        <a:solidFill>
          <a:srgbClr val="FFFFFF"/>
        </a:solidFill>
        <a:ln w="25400">
          <a:solidFill>
            <a:srgbClr val="000000"/>
          </a:solidFill>
          <a:prstDash val="solid"/>
        </a:ln>
      </c:spPr>
    </c:plotArea>
    <c:plotVisOnly val="1"/>
    <c:dispBlanksAs val="gap"/>
  </c:chart>
  <c:spPr>
    <a:solidFill>
      <a:srgbClr val="FFFFFF"/>
    </a:solidFill>
    <a:ln w="3175">
      <a:solidFill>
        <a:srgbClr val="000000"/>
      </a:solidFill>
      <a:prstDash val="solid"/>
    </a:ln>
  </c:spPr>
  <c:txPr>
    <a:bodyPr/>
    <a:lstStyle/>
    <a:p>
      <a:pPr>
        <a:defRPr sz="1450"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600" b="1" i="0" u="none" strike="noStrike" baseline="0">
                <a:solidFill>
                  <a:srgbClr val="000000"/>
                </a:solidFill>
                <a:latin typeface="Arial"/>
                <a:ea typeface="Arial"/>
                <a:cs typeface="Arial"/>
              </a:defRPr>
            </a:pPr>
            <a:r>
              <a:rPr lang="en-US"/>
              <a:t>8 Year RC: Finish Times: Full Challenge</a:t>
            </a:r>
          </a:p>
        </c:rich>
      </c:tx>
      <c:layout>
        <c:manualLayout>
          <c:xMode val="edge"/>
          <c:yMode val="edge"/>
          <c:x val="0.32057646463916795"/>
          <c:y val="1.9692220076264054E-2"/>
        </c:manualLayout>
      </c:layout>
      <c:spPr>
        <a:noFill/>
        <a:ln w="25400">
          <a:noFill/>
        </a:ln>
      </c:spPr>
    </c:title>
    <c:plotArea>
      <c:layout>
        <c:manualLayout>
          <c:layoutTarget val="inner"/>
          <c:xMode val="edge"/>
          <c:yMode val="edge"/>
          <c:x val="8.7591279898886598E-2"/>
          <c:y val="0.17087378640776699"/>
          <c:w val="0.89963543729481676"/>
          <c:h val="0.65825242718446664"/>
        </c:manualLayout>
      </c:layout>
      <c:barChart>
        <c:barDir val="col"/>
        <c:grouping val="clustered"/>
        <c:varyColors val="1"/>
        <c:ser>
          <c:idx val="0"/>
          <c:order val="0"/>
          <c:spPr>
            <a:solidFill>
              <a:srgbClr val="9999FF"/>
            </a:solidFill>
            <a:ln w="12700">
              <a:solidFill>
                <a:srgbClr val="000000"/>
              </a:solidFill>
              <a:prstDash val="solid"/>
            </a:ln>
          </c:spPr>
          <c:dPt>
            <c:idx val="1"/>
            <c:spPr>
              <a:solidFill>
                <a:srgbClr val="993366"/>
              </a:solidFill>
              <a:ln w="12700">
                <a:solidFill>
                  <a:srgbClr val="000000"/>
                </a:solidFill>
                <a:prstDash val="solid"/>
              </a:ln>
            </c:spPr>
          </c:dPt>
          <c:dPt>
            <c:idx val="2"/>
            <c:spPr>
              <a:solidFill>
                <a:srgbClr val="FFFFCC"/>
              </a:solidFill>
              <a:ln w="12700">
                <a:solidFill>
                  <a:srgbClr val="000000"/>
                </a:solidFill>
                <a:prstDash val="solid"/>
              </a:ln>
            </c:spPr>
          </c:dPt>
          <c:dPt>
            <c:idx val="3"/>
            <c:spPr>
              <a:solidFill>
                <a:srgbClr val="CCFFFF"/>
              </a:solidFill>
              <a:ln w="12700">
                <a:solidFill>
                  <a:srgbClr val="000000"/>
                </a:solidFill>
                <a:prstDash val="solid"/>
              </a:ln>
            </c:spPr>
          </c:dPt>
          <c:dPt>
            <c:idx val="4"/>
            <c:spPr>
              <a:solidFill>
                <a:srgbClr val="660066"/>
              </a:solidFill>
              <a:ln w="12700">
                <a:solidFill>
                  <a:srgbClr val="000000"/>
                </a:solidFill>
                <a:prstDash val="solid"/>
              </a:ln>
            </c:spPr>
          </c:dPt>
          <c:dPt>
            <c:idx val="5"/>
            <c:spPr>
              <a:solidFill>
                <a:srgbClr val="FF8080"/>
              </a:solidFill>
              <a:ln w="12700">
                <a:solidFill>
                  <a:srgbClr val="000000"/>
                </a:solidFill>
                <a:prstDash val="solid"/>
              </a:ln>
            </c:spPr>
          </c:dPt>
          <c:dPt>
            <c:idx val="6"/>
            <c:spPr>
              <a:solidFill>
                <a:srgbClr val="0066CC"/>
              </a:solidFill>
              <a:ln w="12700">
                <a:solidFill>
                  <a:srgbClr val="000000"/>
                </a:solidFill>
                <a:prstDash val="solid"/>
              </a:ln>
            </c:spPr>
          </c:dPt>
          <c:dPt>
            <c:idx val="7"/>
            <c:spPr>
              <a:solidFill>
                <a:srgbClr val="CCCCFF"/>
              </a:solidFill>
              <a:ln w="12700">
                <a:solidFill>
                  <a:srgbClr val="000000"/>
                </a:solidFill>
                <a:prstDash val="solid"/>
              </a:ln>
            </c:spPr>
          </c:dPt>
          <c:dPt>
            <c:idx val="8"/>
            <c:spPr>
              <a:solidFill>
                <a:srgbClr val="000080"/>
              </a:solidFill>
              <a:ln w="12700">
                <a:solidFill>
                  <a:srgbClr val="000000"/>
                </a:solidFill>
                <a:prstDash val="solid"/>
              </a:ln>
            </c:spPr>
          </c:dPt>
          <c:dPt>
            <c:idx val="9"/>
            <c:spPr>
              <a:solidFill>
                <a:srgbClr val="FF00FF"/>
              </a:solidFill>
              <a:ln w="12700">
                <a:solidFill>
                  <a:srgbClr val="000000"/>
                </a:solidFill>
                <a:prstDash val="solid"/>
              </a:ln>
            </c:spPr>
          </c:dPt>
          <c:dPt>
            <c:idx val="10"/>
            <c:spPr>
              <a:solidFill>
                <a:srgbClr val="FFFF00"/>
              </a:solidFill>
              <a:ln w="12700">
                <a:solidFill>
                  <a:srgbClr val="000000"/>
                </a:solidFill>
                <a:prstDash val="solid"/>
              </a:ln>
            </c:spPr>
          </c:dPt>
          <c:dLbls>
            <c:spPr>
              <a:noFill/>
              <a:ln w="25400">
                <a:noFill/>
              </a:ln>
            </c:spPr>
            <c:txPr>
              <a:bodyPr/>
              <a:lstStyle/>
              <a:p>
                <a:pPr>
                  <a:defRPr sz="1450" b="1" i="0" u="none" strike="noStrike" baseline="0">
                    <a:solidFill>
                      <a:srgbClr val="000000"/>
                    </a:solidFill>
                    <a:latin typeface="Arial"/>
                    <a:ea typeface="Arial"/>
                    <a:cs typeface="Arial"/>
                  </a:defRPr>
                </a:pPr>
                <a:endParaRPr lang="en-US"/>
              </a:p>
            </c:txPr>
            <c:showVal val="1"/>
          </c:dLbls>
          <c:cat>
            <c:strRef>
              <c:f>'8Yr-Chart'!$B$6:$B$16</c:f>
              <c:strCache>
                <c:ptCount val="11"/>
                <c:pt idx="0">
                  <c:v>5 - 6</c:v>
                </c:pt>
                <c:pt idx="1">
                  <c:v>6 - 7</c:v>
                </c:pt>
                <c:pt idx="2">
                  <c:v>7 - 8</c:v>
                </c:pt>
                <c:pt idx="3">
                  <c:v>8 - 9</c:v>
                </c:pt>
                <c:pt idx="4">
                  <c:v>9 - 10</c:v>
                </c:pt>
                <c:pt idx="5">
                  <c:v>10 - 11</c:v>
                </c:pt>
                <c:pt idx="6">
                  <c:v>11 - 12</c:v>
                </c:pt>
                <c:pt idx="7">
                  <c:v>12 - 13</c:v>
                </c:pt>
                <c:pt idx="8">
                  <c:v>13 - 14</c:v>
                </c:pt>
                <c:pt idx="9">
                  <c:v>14 - 15</c:v>
                </c:pt>
                <c:pt idx="10">
                  <c:v>15 - 16</c:v>
                </c:pt>
              </c:strCache>
            </c:strRef>
          </c:cat>
          <c:val>
            <c:numRef>
              <c:f>'8Yr-Chart'!$C$6:$C$16</c:f>
              <c:numCache>
                <c:formatCode>General</c:formatCode>
                <c:ptCount val="11"/>
                <c:pt idx="0">
                  <c:v>1</c:v>
                </c:pt>
                <c:pt idx="1">
                  <c:v>27</c:v>
                </c:pt>
                <c:pt idx="2" formatCode="0">
                  <c:v>94</c:v>
                </c:pt>
                <c:pt idx="3" formatCode="0">
                  <c:v>172</c:v>
                </c:pt>
                <c:pt idx="4" formatCode="0">
                  <c:v>173</c:v>
                </c:pt>
                <c:pt idx="5" formatCode="0">
                  <c:v>307</c:v>
                </c:pt>
                <c:pt idx="6" formatCode="0">
                  <c:v>495</c:v>
                </c:pt>
                <c:pt idx="7" formatCode="0">
                  <c:v>683</c:v>
                </c:pt>
                <c:pt idx="8" formatCode="0">
                  <c:v>839</c:v>
                </c:pt>
                <c:pt idx="9" formatCode="0">
                  <c:v>869</c:v>
                </c:pt>
                <c:pt idx="10" formatCode="0">
                  <c:v>71</c:v>
                </c:pt>
              </c:numCache>
            </c:numRef>
          </c:val>
        </c:ser>
        <c:gapWidth val="160"/>
        <c:axId val="124162432"/>
        <c:axId val="124164352"/>
      </c:barChart>
      <c:catAx>
        <c:axId val="124162432"/>
        <c:scaling>
          <c:orientation val="minMax"/>
        </c:scaling>
        <c:axPos val="b"/>
        <c:title>
          <c:tx>
            <c:rich>
              <a:bodyPr/>
              <a:lstStyle/>
              <a:p>
                <a:pPr>
                  <a:defRPr sz="1200" b="1" i="0" u="none" strike="noStrike" baseline="0">
                    <a:solidFill>
                      <a:srgbClr val="000000"/>
                    </a:solidFill>
                    <a:latin typeface="Arial"/>
                    <a:ea typeface="Arial"/>
                    <a:cs typeface="Arial"/>
                  </a:defRPr>
                </a:pPr>
                <a:r>
                  <a:rPr lang="en-US"/>
                  <a:t>Time Ranges, Hours</a:t>
                </a:r>
              </a:p>
            </c:rich>
          </c:tx>
          <c:layout>
            <c:manualLayout>
              <c:xMode val="edge"/>
              <c:yMode val="edge"/>
              <c:x val="0.46441626529722313"/>
              <c:y val="0.91456310679611452"/>
            </c:manualLayout>
          </c:layout>
          <c:spPr>
            <a:noFill/>
            <a:ln w="25400">
              <a:noFill/>
            </a:ln>
          </c:spPr>
        </c:title>
        <c:numFmt formatCode="@" sourceLinked="1"/>
        <c:tickLblPos val="nextTo"/>
        <c:spPr>
          <a:ln w="3175">
            <a:solidFill>
              <a:srgbClr val="000000"/>
            </a:solidFill>
            <a:prstDash val="solid"/>
          </a:ln>
        </c:spPr>
        <c:txPr>
          <a:bodyPr rot="0" vert="horz"/>
          <a:lstStyle/>
          <a:p>
            <a:pPr>
              <a:defRPr sz="1450" b="0" i="0" u="none" strike="noStrike" baseline="0">
                <a:solidFill>
                  <a:srgbClr val="000000"/>
                </a:solidFill>
                <a:latin typeface="Arial"/>
                <a:ea typeface="Arial"/>
                <a:cs typeface="Arial"/>
              </a:defRPr>
            </a:pPr>
            <a:endParaRPr lang="en-US"/>
          </a:p>
        </c:txPr>
        <c:crossAx val="124164352"/>
        <c:crosses val="autoZero"/>
        <c:auto val="1"/>
        <c:lblAlgn val="ctr"/>
        <c:lblOffset val="100"/>
        <c:tickLblSkip val="1"/>
        <c:tickMarkSkip val="1"/>
      </c:catAx>
      <c:valAx>
        <c:axId val="124164352"/>
        <c:scaling>
          <c:orientation val="minMax"/>
        </c:scaling>
        <c:axPos val="l"/>
        <c:majorGridlines>
          <c:spPr>
            <a:ln w="3175">
              <a:solidFill>
                <a:srgbClr val="000000"/>
              </a:solidFill>
              <a:prstDash val="solid"/>
            </a:ln>
          </c:spPr>
        </c:majorGridlines>
        <c:minorGridlines>
          <c:spPr>
            <a:ln w="3175">
              <a:solidFill>
                <a:schemeClr val="bg1"/>
              </a:solidFill>
              <a:prstDash val="solid"/>
            </a:ln>
          </c:spPr>
        </c:minorGridlines>
        <c:title>
          <c:tx>
            <c:rich>
              <a:bodyPr/>
              <a:lstStyle/>
              <a:p>
                <a:pPr>
                  <a:defRPr sz="1200" b="1" i="0" u="none" strike="noStrike" baseline="0">
                    <a:solidFill>
                      <a:srgbClr val="000000"/>
                    </a:solidFill>
                    <a:latin typeface="Arial"/>
                    <a:ea typeface="Arial"/>
                    <a:cs typeface="Arial"/>
                  </a:defRPr>
                </a:pPr>
                <a:r>
                  <a:rPr lang="en-US"/>
                  <a:t>Number Finishing in that Time Range</a:t>
                </a:r>
              </a:p>
            </c:rich>
          </c:tx>
          <c:layout>
            <c:manualLayout>
              <c:xMode val="edge"/>
              <c:yMode val="edge"/>
              <c:x val="1.459854664981442E-2"/>
              <c:y val="0.21941747572815584"/>
            </c:manualLayout>
          </c:layout>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sz="1450" b="0" i="0" u="none" strike="noStrike" baseline="0">
                <a:solidFill>
                  <a:srgbClr val="000000"/>
                </a:solidFill>
                <a:latin typeface="Arial"/>
                <a:ea typeface="Arial"/>
                <a:cs typeface="Arial"/>
              </a:defRPr>
            </a:pPr>
            <a:endParaRPr lang="en-US"/>
          </a:p>
        </c:txPr>
        <c:crossAx val="124162432"/>
        <c:crosses val="autoZero"/>
        <c:crossBetween val="between"/>
        <c:minorUnit val="10"/>
      </c:valAx>
      <c:spPr>
        <a:solidFill>
          <a:srgbClr val="FFFFFF"/>
        </a:solidFill>
        <a:ln w="25400">
          <a:solidFill>
            <a:srgbClr val="000000"/>
          </a:solidFill>
          <a:prstDash val="solid"/>
        </a:ln>
      </c:spPr>
    </c:plotArea>
    <c:plotVisOnly val="1"/>
    <c:dispBlanksAs val="gap"/>
  </c:chart>
  <c:spPr>
    <a:solidFill>
      <a:srgbClr val="FFFFFF"/>
    </a:solidFill>
    <a:ln w="3175">
      <a:solidFill>
        <a:srgbClr val="000000"/>
      </a:solidFill>
      <a:prstDash val="solid"/>
    </a:ln>
  </c:spPr>
  <c:txPr>
    <a:bodyPr/>
    <a:lstStyle/>
    <a:p>
      <a:pPr>
        <a:defRPr sz="1450" b="0" i="0" u="none" strike="noStrike" baseline="0">
          <a:solidFill>
            <a:srgbClr val="000000"/>
          </a:solidFill>
          <a:latin typeface="Arial"/>
          <a:ea typeface="Arial"/>
          <a:cs typeface="Aria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b="1" i="0" u="none" strike="noStrike" baseline="0">
                <a:solidFill>
                  <a:srgbClr val="000000"/>
                </a:solidFill>
                <a:latin typeface="Arial"/>
                <a:ea typeface="Arial"/>
                <a:cs typeface="Arial"/>
              </a:defRPr>
            </a:pPr>
            <a:r>
              <a:rPr lang="en-US"/>
              <a:t>6 Year RC: Finish Times: Full Challenge</a:t>
            </a:r>
          </a:p>
        </c:rich>
      </c:tx>
      <c:layout>
        <c:manualLayout>
          <c:xMode val="edge"/>
          <c:yMode val="edge"/>
          <c:x val="0.31751838963346868"/>
          <c:y val="2.9126213592233007E-2"/>
        </c:manualLayout>
      </c:layout>
      <c:spPr>
        <a:noFill/>
        <a:ln w="25400">
          <a:noFill/>
        </a:ln>
      </c:spPr>
    </c:title>
    <c:plotArea>
      <c:layout>
        <c:manualLayout>
          <c:layoutTarget val="inner"/>
          <c:xMode val="edge"/>
          <c:yMode val="edge"/>
          <c:x val="8.7591279898886723E-2"/>
          <c:y val="0.17087378640776699"/>
          <c:w val="0.89963543729482198"/>
          <c:h val="0.65825242718446664"/>
        </c:manualLayout>
      </c:layout>
      <c:barChart>
        <c:barDir val="col"/>
        <c:grouping val="clustered"/>
        <c:varyColors val="1"/>
        <c:ser>
          <c:idx val="0"/>
          <c:order val="0"/>
          <c:spPr>
            <a:solidFill>
              <a:srgbClr val="9999FF"/>
            </a:solidFill>
            <a:ln w="12700">
              <a:solidFill>
                <a:srgbClr val="000000"/>
              </a:solidFill>
              <a:prstDash val="solid"/>
            </a:ln>
          </c:spPr>
          <c:dPt>
            <c:idx val="1"/>
            <c:spPr>
              <a:solidFill>
                <a:srgbClr val="993366"/>
              </a:solidFill>
              <a:ln w="12700">
                <a:solidFill>
                  <a:srgbClr val="000000"/>
                </a:solidFill>
                <a:prstDash val="solid"/>
              </a:ln>
            </c:spPr>
          </c:dPt>
          <c:dPt>
            <c:idx val="2"/>
            <c:spPr>
              <a:solidFill>
                <a:srgbClr val="FFFFCC"/>
              </a:solidFill>
              <a:ln w="12700">
                <a:solidFill>
                  <a:srgbClr val="000000"/>
                </a:solidFill>
                <a:prstDash val="solid"/>
              </a:ln>
            </c:spPr>
          </c:dPt>
          <c:dPt>
            <c:idx val="3"/>
            <c:spPr>
              <a:solidFill>
                <a:srgbClr val="CCFFFF"/>
              </a:solidFill>
              <a:ln w="12700">
                <a:solidFill>
                  <a:srgbClr val="000000"/>
                </a:solidFill>
                <a:prstDash val="solid"/>
              </a:ln>
            </c:spPr>
          </c:dPt>
          <c:dPt>
            <c:idx val="4"/>
            <c:spPr>
              <a:solidFill>
                <a:srgbClr val="660066"/>
              </a:solidFill>
              <a:ln w="12700">
                <a:solidFill>
                  <a:srgbClr val="000000"/>
                </a:solidFill>
                <a:prstDash val="solid"/>
              </a:ln>
            </c:spPr>
          </c:dPt>
          <c:dPt>
            <c:idx val="5"/>
            <c:spPr>
              <a:solidFill>
                <a:srgbClr val="FF8080"/>
              </a:solidFill>
              <a:ln w="12700">
                <a:solidFill>
                  <a:srgbClr val="000000"/>
                </a:solidFill>
                <a:prstDash val="solid"/>
              </a:ln>
            </c:spPr>
          </c:dPt>
          <c:dPt>
            <c:idx val="6"/>
            <c:spPr>
              <a:solidFill>
                <a:srgbClr val="0066CC"/>
              </a:solidFill>
              <a:ln w="12700">
                <a:solidFill>
                  <a:srgbClr val="000000"/>
                </a:solidFill>
                <a:prstDash val="solid"/>
              </a:ln>
            </c:spPr>
          </c:dPt>
          <c:dPt>
            <c:idx val="7"/>
            <c:spPr>
              <a:solidFill>
                <a:srgbClr val="CCCCFF"/>
              </a:solidFill>
              <a:ln w="12700">
                <a:solidFill>
                  <a:srgbClr val="000000"/>
                </a:solidFill>
                <a:prstDash val="solid"/>
              </a:ln>
            </c:spPr>
          </c:dPt>
          <c:dPt>
            <c:idx val="8"/>
            <c:spPr>
              <a:solidFill>
                <a:srgbClr val="000080"/>
              </a:solidFill>
              <a:ln w="12700">
                <a:solidFill>
                  <a:srgbClr val="000000"/>
                </a:solidFill>
                <a:prstDash val="solid"/>
              </a:ln>
            </c:spPr>
          </c:dPt>
          <c:dPt>
            <c:idx val="9"/>
            <c:spPr>
              <a:solidFill>
                <a:srgbClr val="FF00FF"/>
              </a:solidFill>
              <a:ln w="12700">
                <a:solidFill>
                  <a:srgbClr val="000000"/>
                </a:solidFill>
                <a:prstDash val="solid"/>
              </a:ln>
            </c:spPr>
          </c:dPt>
          <c:dPt>
            <c:idx val="10"/>
            <c:spPr>
              <a:solidFill>
                <a:srgbClr val="FFFF00"/>
              </a:solidFill>
              <a:ln w="12700">
                <a:solidFill>
                  <a:srgbClr val="000000"/>
                </a:solidFill>
                <a:prstDash val="solid"/>
              </a:ln>
            </c:spPr>
          </c:dPt>
          <c:dLbls>
            <c:spPr>
              <a:noFill/>
              <a:ln w="25400">
                <a:noFill/>
              </a:ln>
            </c:spPr>
            <c:txPr>
              <a:bodyPr/>
              <a:lstStyle/>
              <a:p>
                <a:pPr>
                  <a:defRPr sz="1450" b="1" i="0" u="none" strike="noStrike" baseline="0">
                    <a:solidFill>
                      <a:srgbClr val="000000"/>
                    </a:solidFill>
                    <a:latin typeface="Arial"/>
                    <a:ea typeface="Arial"/>
                    <a:cs typeface="Arial"/>
                  </a:defRPr>
                </a:pPr>
                <a:endParaRPr lang="en-US"/>
              </a:p>
            </c:txPr>
            <c:showVal val="1"/>
          </c:dLbls>
          <c:cat>
            <c:strRef>
              <c:f>'6Yr-Chart'!$B$6:$B$16</c:f>
              <c:strCache>
                <c:ptCount val="11"/>
                <c:pt idx="0">
                  <c:v>5 - 6</c:v>
                </c:pt>
                <c:pt idx="1">
                  <c:v>6 - 7</c:v>
                </c:pt>
                <c:pt idx="2">
                  <c:v>7 - 8</c:v>
                </c:pt>
                <c:pt idx="3">
                  <c:v>8 - 9</c:v>
                </c:pt>
                <c:pt idx="4">
                  <c:v>9 - 10</c:v>
                </c:pt>
                <c:pt idx="5">
                  <c:v>10 - 11</c:v>
                </c:pt>
                <c:pt idx="6">
                  <c:v>11 - 12</c:v>
                </c:pt>
                <c:pt idx="7">
                  <c:v>12 - 13</c:v>
                </c:pt>
                <c:pt idx="8">
                  <c:v>13 - 14</c:v>
                </c:pt>
                <c:pt idx="9">
                  <c:v>14 - 15</c:v>
                </c:pt>
                <c:pt idx="10">
                  <c:v>15 - 16</c:v>
                </c:pt>
              </c:strCache>
            </c:strRef>
          </c:cat>
          <c:val>
            <c:numRef>
              <c:f>'6Yr-Chart'!$C$6:$C$16</c:f>
              <c:numCache>
                <c:formatCode>General</c:formatCode>
                <c:ptCount val="11"/>
                <c:pt idx="0">
                  <c:v>1</c:v>
                </c:pt>
                <c:pt idx="1">
                  <c:v>20</c:v>
                </c:pt>
                <c:pt idx="2" formatCode="0">
                  <c:v>68</c:v>
                </c:pt>
                <c:pt idx="3" formatCode="0">
                  <c:v>109</c:v>
                </c:pt>
                <c:pt idx="4" formatCode="0">
                  <c:v>123</c:v>
                </c:pt>
                <c:pt idx="5" formatCode="0">
                  <c:v>218</c:v>
                </c:pt>
                <c:pt idx="6" formatCode="0">
                  <c:v>369</c:v>
                </c:pt>
                <c:pt idx="7" formatCode="0">
                  <c:v>470</c:v>
                </c:pt>
                <c:pt idx="8" formatCode="0">
                  <c:v>644</c:v>
                </c:pt>
                <c:pt idx="9" formatCode="0">
                  <c:v>645</c:v>
                </c:pt>
                <c:pt idx="10" formatCode="0">
                  <c:v>68</c:v>
                </c:pt>
              </c:numCache>
            </c:numRef>
          </c:val>
        </c:ser>
        <c:gapWidth val="160"/>
        <c:axId val="59251328"/>
        <c:axId val="59253504"/>
      </c:barChart>
      <c:catAx>
        <c:axId val="59251328"/>
        <c:scaling>
          <c:orientation val="minMax"/>
        </c:scaling>
        <c:axPos val="b"/>
        <c:title>
          <c:tx>
            <c:rich>
              <a:bodyPr/>
              <a:lstStyle/>
              <a:p>
                <a:pPr>
                  <a:defRPr sz="1200" b="1" i="0" u="none" strike="noStrike" baseline="0">
                    <a:solidFill>
                      <a:srgbClr val="000000"/>
                    </a:solidFill>
                    <a:latin typeface="Arial"/>
                    <a:ea typeface="Arial"/>
                    <a:cs typeface="Arial"/>
                  </a:defRPr>
                </a:pPr>
                <a:r>
                  <a:rPr lang="en-US"/>
                  <a:t>Time Ranges, Hours</a:t>
                </a:r>
              </a:p>
            </c:rich>
          </c:tx>
          <c:layout>
            <c:manualLayout>
              <c:xMode val="edge"/>
              <c:yMode val="edge"/>
              <c:x val="0.46441626529722629"/>
              <c:y val="0.91456310679611141"/>
            </c:manualLayout>
          </c:layout>
          <c:spPr>
            <a:noFill/>
            <a:ln w="25400">
              <a:noFill/>
            </a:ln>
          </c:spPr>
        </c:title>
        <c:numFmt formatCode="@" sourceLinked="1"/>
        <c:tickLblPos val="nextTo"/>
        <c:spPr>
          <a:ln w="3175">
            <a:solidFill>
              <a:srgbClr val="000000"/>
            </a:solidFill>
            <a:prstDash val="solid"/>
          </a:ln>
        </c:spPr>
        <c:txPr>
          <a:bodyPr rot="0" vert="horz"/>
          <a:lstStyle/>
          <a:p>
            <a:pPr>
              <a:defRPr sz="1450" b="0" i="0" u="none" strike="noStrike" baseline="0">
                <a:solidFill>
                  <a:srgbClr val="000000"/>
                </a:solidFill>
                <a:latin typeface="Arial"/>
                <a:ea typeface="Arial"/>
                <a:cs typeface="Arial"/>
              </a:defRPr>
            </a:pPr>
            <a:endParaRPr lang="en-US"/>
          </a:p>
        </c:txPr>
        <c:crossAx val="59253504"/>
        <c:crosses val="autoZero"/>
        <c:auto val="1"/>
        <c:lblAlgn val="ctr"/>
        <c:lblOffset val="100"/>
        <c:tickLblSkip val="1"/>
        <c:tickMarkSkip val="1"/>
      </c:catAx>
      <c:valAx>
        <c:axId val="59253504"/>
        <c:scaling>
          <c:orientation val="minMax"/>
        </c:scaling>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1200" b="1" i="0" u="none" strike="noStrike" baseline="0">
                    <a:solidFill>
                      <a:srgbClr val="000000"/>
                    </a:solidFill>
                    <a:latin typeface="Arial"/>
                    <a:ea typeface="Arial"/>
                    <a:cs typeface="Arial"/>
                  </a:defRPr>
                </a:pPr>
                <a:r>
                  <a:rPr lang="en-US"/>
                  <a:t>Number Finishing in that Time Range</a:t>
                </a:r>
              </a:p>
            </c:rich>
          </c:tx>
          <c:layout>
            <c:manualLayout>
              <c:xMode val="edge"/>
              <c:yMode val="edge"/>
              <c:x val="1.459854664981442E-2"/>
              <c:y val="0.21941747572815667"/>
            </c:manualLayout>
          </c:layout>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sz="1450" b="0" i="0" u="none" strike="noStrike" baseline="0">
                <a:solidFill>
                  <a:srgbClr val="000000"/>
                </a:solidFill>
                <a:latin typeface="Arial"/>
                <a:ea typeface="Arial"/>
                <a:cs typeface="Arial"/>
              </a:defRPr>
            </a:pPr>
            <a:endParaRPr lang="en-US"/>
          </a:p>
        </c:txPr>
        <c:crossAx val="59251328"/>
        <c:crosses val="autoZero"/>
        <c:crossBetween val="between"/>
        <c:minorUnit val="10"/>
      </c:valAx>
      <c:spPr>
        <a:solidFill>
          <a:srgbClr val="FFFFFF"/>
        </a:solidFill>
        <a:ln w="25400">
          <a:solidFill>
            <a:srgbClr val="000000"/>
          </a:solidFill>
          <a:prstDash val="solid"/>
        </a:ln>
      </c:spPr>
    </c:plotArea>
    <c:plotVisOnly val="1"/>
    <c:dispBlanksAs val="gap"/>
  </c:chart>
  <c:spPr>
    <a:solidFill>
      <a:srgbClr val="FFFFFF"/>
    </a:solidFill>
    <a:ln w="3175">
      <a:solidFill>
        <a:srgbClr val="000000"/>
      </a:solidFill>
      <a:prstDash val="solid"/>
    </a:ln>
  </c:spPr>
  <c:txPr>
    <a:bodyPr/>
    <a:lstStyle/>
    <a:p>
      <a:pPr>
        <a:defRPr sz="1450" b="0" i="0" u="none" strike="noStrike" baseline="0">
          <a:solidFill>
            <a:srgbClr val="000000"/>
          </a:solidFill>
          <a:latin typeface="Arial"/>
          <a:ea typeface="Arial"/>
          <a:cs typeface="Arial"/>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200" b="1" i="0" u="none" strike="noStrike" baseline="0">
                <a:solidFill>
                  <a:srgbClr val="000000"/>
                </a:solidFill>
                <a:latin typeface="Arial"/>
                <a:ea typeface="Arial"/>
                <a:cs typeface="Arial"/>
              </a:defRPr>
            </a:pPr>
            <a:r>
              <a:rPr lang="en-US"/>
              <a:t>2007 to 2023 Rachel Carson: Number of Finishers vs Age:  Homestead Challenge
</a:t>
            </a:r>
          </a:p>
        </c:rich>
      </c:tx>
      <c:layout>
        <c:manualLayout>
          <c:xMode val="edge"/>
          <c:yMode val="edge"/>
          <c:x val="0.12769374850870913"/>
          <c:y val="5.889469972969797E-2"/>
        </c:manualLayout>
      </c:layout>
      <c:spPr>
        <a:noFill/>
        <a:ln w="25400">
          <a:noFill/>
        </a:ln>
      </c:spPr>
    </c:title>
    <c:view3D>
      <c:rotX val="25"/>
      <c:hPercent val="33"/>
      <c:depthPercent val="100"/>
      <c:rAngAx val="1"/>
    </c:view3D>
    <c:floor>
      <c:spPr>
        <a:solidFill>
          <a:srgbClr val="C0C0C0"/>
        </a:solidFill>
        <a:ln w="3175">
          <a:solidFill>
            <a:srgbClr val="000000"/>
          </a:solidFill>
          <a:prstDash val="solid"/>
        </a:ln>
      </c:spPr>
    </c:floor>
    <c:sideWall>
      <c:spPr>
        <a:solidFill>
          <a:srgbClr val="C0C0C0"/>
        </a:solidFill>
        <a:ln w="12700">
          <a:solidFill>
            <a:srgbClr val="808080"/>
          </a:solidFill>
          <a:prstDash val="solid"/>
        </a:ln>
      </c:spPr>
    </c:sideWall>
    <c:backWall>
      <c:spPr>
        <a:solidFill>
          <a:srgbClr val="C0C0C0"/>
        </a:solidFill>
        <a:ln w="12700">
          <a:solidFill>
            <a:srgbClr val="808080"/>
          </a:solidFill>
          <a:prstDash val="solid"/>
        </a:ln>
      </c:spPr>
    </c:backWall>
    <c:plotArea>
      <c:layout>
        <c:manualLayout>
          <c:layoutTarget val="inner"/>
          <c:xMode val="edge"/>
          <c:yMode val="edge"/>
          <c:x val="6.7592653711528866E-2"/>
          <c:y val="0.18243283368708199"/>
          <c:w val="0.9194452758294237"/>
          <c:h val="0.64189330371380693"/>
        </c:manualLayout>
      </c:layout>
      <c:bar3DChart>
        <c:barDir val="col"/>
        <c:grouping val="clustered"/>
        <c:varyColors val="1"/>
        <c:ser>
          <c:idx val="0"/>
          <c:order val="0"/>
          <c:spPr>
            <a:solidFill>
              <a:srgbClr val="9999FF"/>
            </a:solidFill>
            <a:ln w="12700">
              <a:solidFill>
                <a:srgbClr val="000000"/>
              </a:solidFill>
              <a:prstDash val="solid"/>
            </a:ln>
          </c:spPr>
          <c:dPt>
            <c:idx val="1"/>
            <c:spPr>
              <a:solidFill>
                <a:srgbClr val="993366"/>
              </a:solidFill>
              <a:ln w="12700">
                <a:solidFill>
                  <a:srgbClr val="000000"/>
                </a:solidFill>
                <a:prstDash val="solid"/>
              </a:ln>
            </c:spPr>
          </c:dPt>
          <c:dPt>
            <c:idx val="2"/>
            <c:spPr>
              <a:solidFill>
                <a:srgbClr val="FFFFCC"/>
              </a:solidFill>
              <a:ln w="12700">
                <a:solidFill>
                  <a:srgbClr val="000000"/>
                </a:solidFill>
                <a:prstDash val="solid"/>
              </a:ln>
            </c:spPr>
          </c:dPt>
          <c:dPt>
            <c:idx val="3"/>
            <c:spPr>
              <a:solidFill>
                <a:srgbClr val="CCFFFF"/>
              </a:solidFill>
              <a:ln w="12700">
                <a:solidFill>
                  <a:srgbClr val="000000"/>
                </a:solidFill>
                <a:prstDash val="solid"/>
              </a:ln>
            </c:spPr>
          </c:dPt>
          <c:dPt>
            <c:idx val="4"/>
            <c:spPr>
              <a:solidFill>
                <a:srgbClr val="660066"/>
              </a:solidFill>
              <a:ln w="12700">
                <a:solidFill>
                  <a:srgbClr val="000000"/>
                </a:solidFill>
                <a:prstDash val="solid"/>
              </a:ln>
            </c:spPr>
          </c:dPt>
          <c:dPt>
            <c:idx val="5"/>
            <c:spPr>
              <a:solidFill>
                <a:srgbClr val="FF8080"/>
              </a:solidFill>
              <a:ln w="12700">
                <a:solidFill>
                  <a:srgbClr val="000000"/>
                </a:solidFill>
                <a:prstDash val="solid"/>
              </a:ln>
            </c:spPr>
          </c:dPt>
          <c:dPt>
            <c:idx val="6"/>
            <c:spPr>
              <a:solidFill>
                <a:srgbClr val="0066CC"/>
              </a:solidFill>
              <a:ln w="12700">
                <a:solidFill>
                  <a:srgbClr val="000000"/>
                </a:solidFill>
                <a:prstDash val="solid"/>
              </a:ln>
            </c:spPr>
          </c:dPt>
          <c:dLbls>
            <c:dLbl>
              <c:idx val="0"/>
              <c:layout>
                <c:manualLayout>
                  <c:x val="6.1236686132852434E-3"/>
                  <c:y val="-5.1343072370964346E-2"/>
                </c:manualLayout>
              </c:layout>
              <c:showVal val="1"/>
            </c:dLbl>
            <c:dLbl>
              <c:idx val="1"/>
              <c:layout>
                <c:manualLayout>
                  <c:x val="5.3497624038621582E-3"/>
                  <c:y val="-1.1285177746803104E-2"/>
                </c:manualLayout>
              </c:layout>
              <c:showVal val="1"/>
            </c:dLbl>
            <c:dLbl>
              <c:idx val="2"/>
              <c:layout>
                <c:manualLayout>
                  <c:x val="6.2518608886380691E-3"/>
                  <c:y val="-2.7961245892718051E-2"/>
                </c:manualLayout>
              </c:layout>
              <c:showVal val="1"/>
            </c:dLbl>
            <c:dLbl>
              <c:idx val="3"/>
              <c:layout>
                <c:manualLayout>
                  <c:x val="8.0797889265145206E-3"/>
                  <c:y val="-2.2299403609212211E-2"/>
                </c:manualLayout>
              </c:layout>
              <c:showVal val="1"/>
            </c:dLbl>
            <c:dLbl>
              <c:idx val="4"/>
              <c:layout>
                <c:manualLayout>
                  <c:x val="8.0558634380479919E-3"/>
                  <c:y val="-2.2546463776869807E-2"/>
                </c:manualLayout>
              </c:layout>
              <c:showVal val="1"/>
            </c:dLbl>
            <c:dLbl>
              <c:idx val="5"/>
              <c:layout>
                <c:manualLayout>
                  <c:x val="9.8838886859954327E-3"/>
                  <c:y val="-2.863607513704754E-2"/>
                </c:manualLayout>
              </c:layout>
              <c:showVal val="1"/>
            </c:dLbl>
            <c:dLbl>
              <c:idx val="6"/>
              <c:layout>
                <c:manualLayout>
                  <c:x val="9.6841143653845531E-3"/>
                  <c:y val="-5.1099728468075686E-2"/>
                </c:manualLayout>
              </c:layout>
              <c:showVal val="1"/>
            </c:dLbl>
            <c:spPr>
              <a:noFill/>
              <a:ln w="25400">
                <a:noFill/>
              </a:ln>
            </c:spPr>
            <c:txPr>
              <a:bodyPr/>
              <a:lstStyle/>
              <a:p>
                <a:pPr>
                  <a:defRPr sz="1400" b="1" i="0" u="none" strike="noStrike" baseline="0">
                    <a:solidFill>
                      <a:srgbClr val="000000"/>
                    </a:solidFill>
                    <a:latin typeface="Arial"/>
                    <a:ea typeface="Arial"/>
                    <a:cs typeface="Arial"/>
                  </a:defRPr>
                </a:pPr>
                <a:endParaRPr lang="en-US"/>
              </a:p>
            </c:txPr>
            <c:showVal val="1"/>
          </c:dLbls>
          <c:cat>
            <c:strRef>
              <c:f>'Home-Chart'!$B$44:$B$51</c:f>
              <c:strCache>
                <c:ptCount val="8"/>
                <c:pt idx="0">
                  <c:v>10 -19</c:v>
                </c:pt>
                <c:pt idx="1">
                  <c:v>20 - 29</c:v>
                </c:pt>
                <c:pt idx="2">
                  <c:v>30 - 39</c:v>
                </c:pt>
                <c:pt idx="3">
                  <c:v>40 - 49</c:v>
                </c:pt>
                <c:pt idx="4">
                  <c:v>50 - 59</c:v>
                </c:pt>
                <c:pt idx="5">
                  <c:v>60 - 69</c:v>
                </c:pt>
                <c:pt idx="6">
                  <c:v>70 - 79</c:v>
                </c:pt>
                <c:pt idx="7">
                  <c:v>80 -82</c:v>
                </c:pt>
              </c:strCache>
            </c:strRef>
          </c:cat>
          <c:val>
            <c:numRef>
              <c:f>'Home-Chart'!$C$44:$C$51</c:f>
              <c:numCache>
                <c:formatCode>#,##0</c:formatCode>
                <c:ptCount val="8"/>
                <c:pt idx="0" formatCode="General">
                  <c:v>105</c:v>
                </c:pt>
                <c:pt idx="1">
                  <c:v>497</c:v>
                </c:pt>
                <c:pt idx="2">
                  <c:v>898</c:v>
                </c:pt>
                <c:pt idx="3">
                  <c:v>936</c:v>
                </c:pt>
                <c:pt idx="4">
                  <c:v>697</c:v>
                </c:pt>
                <c:pt idx="5">
                  <c:v>259</c:v>
                </c:pt>
                <c:pt idx="6">
                  <c:v>28</c:v>
                </c:pt>
                <c:pt idx="7">
                  <c:v>2</c:v>
                </c:pt>
              </c:numCache>
            </c:numRef>
          </c:val>
          <c:shape val="cone"/>
        </c:ser>
        <c:shape val="box"/>
        <c:axId val="59276672"/>
        <c:axId val="59282944"/>
        <c:axId val="0"/>
      </c:bar3DChart>
      <c:catAx>
        <c:axId val="59276672"/>
        <c:scaling>
          <c:orientation val="minMax"/>
        </c:scaling>
        <c:axPos val="b"/>
        <c:title>
          <c:tx>
            <c:rich>
              <a:bodyPr/>
              <a:lstStyle/>
              <a:p>
                <a:pPr>
                  <a:defRPr sz="1400" b="1" i="0" u="none" strike="noStrike" baseline="0">
                    <a:solidFill>
                      <a:srgbClr val="000000"/>
                    </a:solidFill>
                    <a:latin typeface="Bookman Old Style"/>
                    <a:ea typeface="Bookman Old Style"/>
                    <a:cs typeface="Bookman Old Style"/>
                  </a:defRPr>
                </a:pPr>
                <a:r>
                  <a:rPr lang="en-US"/>
                  <a:t>Age Range of Those Completing the Challenge</a:t>
                </a:r>
              </a:p>
            </c:rich>
          </c:tx>
          <c:layout>
            <c:manualLayout>
              <c:xMode val="edge"/>
              <c:yMode val="edge"/>
              <c:x val="0.30000029163021386"/>
              <c:y val="0.88513702679057005"/>
            </c:manualLayout>
          </c:layout>
          <c:spPr>
            <a:noFill/>
            <a:ln w="25400">
              <a:noFill/>
            </a:ln>
          </c:spPr>
        </c:title>
        <c:numFmt formatCode="@" sourceLinked="1"/>
        <c:tickLblPos val="low"/>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59282944"/>
        <c:crosses val="autoZero"/>
        <c:auto val="1"/>
        <c:lblAlgn val="ctr"/>
        <c:lblOffset val="100"/>
        <c:tickLblSkip val="1"/>
        <c:tickMarkSkip val="1"/>
      </c:catAx>
      <c:valAx>
        <c:axId val="59282944"/>
        <c:scaling>
          <c:orientation val="minMax"/>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Bookman Old Style"/>
                    <a:ea typeface="Bookman Old Style"/>
                    <a:cs typeface="Bookman Old Style"/>
                  </a:defRPr>
                </a:pPr>
                <a:r>
                  <a:rPr lang="en-US"/>
                  <a:t>Number of Finishers</a:t>
                </a:r>
              </a:p>
            </c:rich>
          </c:tx>
          <c:layout>
            <c:manualLayout>
              <c:xMode val="edge"/>
              <c:yMode val="edge"/>
              <c:x val="8.5185282395256218E-2"/>
              <c:y val="0.31916788179255423"/>
            </c:manualLayout>
          </c:layout>
          <c:spPr>
            <a:noFill/>
            <a:ln w="25400">
              <a:noFill/>
            </a:ln>
          </c:spPr>
        </c:title>
        <c:numFmt formatCode="General" sourceLinked="1"/>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59276672"/>
        <c:crosses val="autoZero"/>
        <c:crossBetween val="between"/>
      </c:valAx>
      <c:spPr>
        <a:noFill/>
        <a:ln w="25400">
          <a:noFill/>
        </a:ln>
      </c:spPr>
    </c:plotArea>
    <c:plotVisOnly val="1"/>
    <c:dispBlanksAs val="gap"/>
  </c:chart>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b="1" i="0" u="none" strike="noStrike" baseline="0">
                <a:solidFill>
                  <a:srgbClr val="000000"/>
                </a:solidFill>
                <a:latin typeface="Arial"/>
                <a:ea typeface="Arial"/>
                <a:cs typeface="Arial"/>
              </a:defRPr>
            </a:pPr>
            <a:r>
              <a:rPr lang="en-US"/>
              <a:t>6 Year RC: Finish Times: Full Challenge</a:t>
            </a:r>
          </a:p>
        </c:rich>
      </c:tx>
      <c:layout>
        <c:manualLayout>
          <c:xMode val="edge"/>
          <c:yMode val="edge"/>
          <c:x val="0.31751838963346868"/>
          <c:y val="2.9126213592233007E-2"/>
        </c:manualLayout>
      </c:layout>
      <c:spPr>
        <a:noFill/>
        <a:ln w="25400">
          <a:noFill/>
        </a:ln>
      </c:spPr>
    </c:title>
    <c:plotArea>
      <c:layout>
        <c:manualLayout>
          <c:layoutTarget val="inner"/>
          <c:xMode val="edge"/>
          <c:yMode val="edge"/>
          <c:x val="8.7591279898886723E-2"/>
          <c:y val="0.17087378640776699"/>
          <c:w val="0.89963543729482198"/>
          <c:h val="0.65825242718446664"/>
        </c:manualLayout>
      </c:layout>
      <c:barChart>
        <c:barDir val="col"/>
        <c:grouping val="clustered"/>
        <c:varyColors val="1"/>
        <c:ser>
          <c:idx val="0"/>
          <c:order val="0"/>
          <c:spPr>
            <a:solidFill>
              <a:srgbClr val="9999FF"/>
            </a:solidFill>
            <a:ln w="12700">
              <a:solidFill>
                <a:srgbClr val="000000"/>
              </a:solidFill>
              <a:prstDash val="solid"/>
            </a:ln>
          </c:spPr>
          <c:dPt>
            <c:idx val="1"/>
            <c:spPr>
              <a:solidFill>
                <a:srgbClr val="993366"/>
              </a:solidFill>
              <a:ln w="12700">
                <a:solidFill>
                  <a:srgbClr val="000000"/>
                </a:solidFill>
                <a:prstDash val="solid"/>
              </a:ln>
            </c:spPr>
          </c:dPt>
          <c:dPt>
            <c:idx val="2"/>
            <c:spPr>
              <a:solidFill>
                <a:srgbClr val="FFFFCC"/>
              </a:solidFill>
              <a:ln w="12700">
                <a:solidFill>
                  <a:srgbClr val="000000"/>
                </a:solidFill>
                <a:prstDash val="solid"/>
              </a:ln>
            </c:spPr>
          </c:dPt>
          <c:dPt>
            <c:idx val="3"/>
            <c:spPr>
              <a:solidFill>
                <a:srgbClr val="CCFFFF"/>
              </a:solidFill>
              <a:ln w="12700">
                <a:solidFill>
                  <a:srgbClr val="000000"/>
                </a:solidFill>
                <a:prstDash val="solid"/>
              </a:ln>
            </c:spPr>
          </c:dPt>
          <c:dPt>
            <c:idx val="4"/>
            <c:spPr>
              <a:solidFill>
                <a:srgbClr val="660066"/>
              </a:solidFill>
              <a:ln w="12700">
                <a:solidFill>
                  <a:srgbClr val="000000"/>
                </a:solidFill>
                <a:prstDash val="solid"/>
              </a:ln>
            </c:spPr>
          </c:dPt>
          <c:dPt>
            <c:idx val="5"/>
            <c:spPr>
              <a:solidFill>
                <a:srgbClr val="FF8080"/>
              </a:solidFill>
              <a:ln w="12700">
                <a:solidFill>
                  <a:srgbClr val="000000"/>
                </a:solidFill>
                <a:prstDash val="solid"/>
              </a:ln>
            </c:spPr>
          </c:dPt>
          <c:dPt>
            <c:idx val="6"/>
            <c:spPr>
              <a:solidFill>
                <a:srgbClr val="0066CC"/>
              </a:solidFill>
              <a:ln w="12700">
                <a:solidFill>
                  <a:srgbClr val="000000"/>
                </a:solidFill>
                <a:prstDash val="solid"/>
              </a:ln>
            </c:spPr>
          </c:dPt>
          <c:dPt>
            <c:idx val="7"/>
            <c:spPr>
              <a:solidFill>
                <a:srgbClr val="CCCCFF"/>
              </a:solidFill>
              <a:ln w="12700">
                <a:solidFill>
                  <a:srgbClr val="000000"/>
                </a:solidFill>
                <a:prstDash val="solid"/>
              </a:ln>
            </c:spPr>
          </c:dPt>
          <c:dPt>
            <c:idx val="8"/>
            <c:spPr>
              <a:solidFill>
                <a:srgbClr val="000080"/>
              </a:solidFill>
              <a:ln w="12700">
                <a:solidFill>
                  <a:srgbClr val="000000"/>
                </a:solidFill>
                <a:prstDash val="solid"/>
              </a:ln>
            </c:spPr>
          </c:dPt>
          <c:dPt>
            <c:idx val="9"/>
            <c:spPr>
              <a:solidFill>
                <a:srgbClr val="FF00FF"/>
              </a:solidFill>
              <a:ln w="12700">
                <a:solidFill>
                  <a:srgbClr val="000000"/>
                </a:solidFill>
                <a:prstDash val="solid"/>
              </a:ln>
            </c:spPr>
          </c:dPt>
          <c:dPt>
            <c:idx val="10"/>
            <c:spPr>
              <a:solidFill>
                <a:srgbClr val="FFFF00"/>
              </a:solidFill>
              <a:ln w="12700">
                <a:solidFill>
                  <a:srgbClr val="000000"/>
                </a:solidFill>
                <a:prstDash val="solid"/>
              </a:ln>
            </c:spPr>
          </c:dPt>
          <c:dLbls>
            <c:spPr>
              <a:noFill/>
              <a:ln w="25400">
                <a:noFill/>
              </a:ln>
            </c:spPr>
            <c:txPr>
              <a:bodyPr/>
              <a:lstStyle/>
              <a:p>
                <a:pPr>
                  <a:defRPr sz="1450" b="1" i="0" u="none" strike="noStrike" baseline="0">
                    <a:solidFill>
                      <a:srgbClr val="000000"/>
                    </a:solidFill>
                    <a:latin typeface="Arial"/>
                    <a:ea typeface="Arial"/>
                    <a:cs typeface="Arial"/>
                  </a:defRPr>
                </a:pPr>
                <a:endParaRPr lang="en-US"/>
              </a:p>
            </c:txPr>
            <c:showVal val="1"/>
          </c:dLbls>
          <c:cat>
            <c:strRef>
              <c:f>'6Yr-Chart'!$B$6:$B$16</c:f>
              <c:strCache>
                <c:ptCount val="11"/>
                <c:pt idx="0">
                  <c:v>5 - 6</c:v>
                </c:pt>
                <c:pt idx="1">
                  <c:v>6 - 7</c:v>
                </c:pt>
                <c:pt idx="2">
                  <c:v>7 - 8</c:v>
                </c:pt>
                <c:pt idx="3">
                  <c:v>8 - 9</c:v>
                </c:pt>
                <c:pt idx="4">
                  <c:v>9 - 10</c:v>
                </c:pt>
                <c:pt idx="5">
                  <c:v>10 - 11</c:v>
                </c:pt>
                <c:pt idx="6">
                  <c:v>11 - 12</c:v>
                </c:pt>
                <c:pt idx="7">
                  <c:v>12 - 13</c:v>
                </c:pt>
                <c:pt idx="8">
                  <c:v>13 - 14</c:v>
                </c:pt>
                <c:pt idx="9">
                  <c:v>14 - 15</c:v>
                </c:pt>
                <c:pt idx="10">
                  <c:v>15 - 16</c:v>
                </c:pt>
              </c:strCache>
            </c:strRef>
          </c:cat>
          <c:val>
            <c:numRef>
              <c:f>'6Yr-Chart'!$C$6:$C$16</c:f>
              <c:numCache>
                <c:formatCode>General</c:formatCode>
                <c:ptCount val="11"/>
                <c:pt idx="0">
                  <c:v>1</c:v>
                </c:pt>
                <c:pt idx="1">
                  <c:v>20</c:v>
                </c:pt>
                <c:pt idx="2" formatCode="0">
                  <c:v>68</c:v>
                </c:pt>
                <c:pt idx="3" formatCode="0">
                  <c:v>109</c:v>
                </c:pt>
                <c:pt idx="4" formatCode="0">
                  <c:v>123</c:v>
                </c:pt>
                <c:pt idx="5" formatCode="0">
                  <c:v>218</c:v>
                </c:pt>
                <c:pt idx="6" formatCode="0">
                  <c:v>369</c:v>
                </c:pt>
                <c:pt idx="7" formatCode="0">
                  <c:v>470</c:v>
                </c:pt>
                <c:pt idx="8" formatCode="0">
                  <c:v>644</c:v>
                </c:pt>
                <c:pt idx="9" formatCode="0">
                  <c:v>645</c:v>
                </c:pt>
                <c:pt idx="10" formatCode="0">
                  <c:v>68</c:v>
                </c:pt>
              </c:numCache>
            </c:numRef>
          </c:val>
        </c:ser>
        <c:gapWidth val="160"/>
        <c:axId val="59365632"/>
        <c:axId val="59367808"/>
      </c:barChart>
      <c:catAx>
        <c:axId val="59365632"/>
        <c:scaling>
          <c:orientation val="minMax"/>
        </c:scaling>
        <c:axPos val="b"/>
        <c:title>
          <c:tx>
            <c:rich>
              <a:bodyPr/>
              <a:lstStyle/>
              <a:p>
                <a:pPr>
                  <a:defRPr sz="1200" b="1" i="0" u="none" strike="noStrike" baseline="0">
                    <a:solidFill>
                      <a:srgbClr val="000000"/>
                    </a:solidFill>
                    <a:latin typeface="Arial"/>
                    <a:ea typeface="Arial"/>
                    <a:cs typeface="Arial"/>
                  </a:defRPr>
                </a:pPr>
                <a:r>
                  <a:rPr lang="en-US"/>
                  <a:t>Time Ranges, Hours</a:t>
                </a:r>
              </a:p>
            </c:rich>
          </c:tx>
          <c:layout>
            <c:manualLayout>
              <c:xMode val="edge"/>
              <c:yMode val="edge"/>
              <c:x val="0.46441626529722629"/>
              <c:y val="0.91456310679611141"/>
            </c:manualLayout>
          </c:layout>
          <c:spPr>
            <a:noFill/>
            <a:ln w="25400">
              <a:noFill/>
            </a:ln>
          </c:spPr>
        </c:title>
        <c:numFmt formatCode="@" sourceLinked="1"/>
        <c:tickLblPos val="nextTo"/>
        <c:spPr>
          <a:ln w="3175">
            <a:solidFill>
              <a:srgbClr val="000000"/>
            </a:solidFill>
            <a:prstDash val="solid"/>
          </a:ln>
        </c:spPr>
        <c:txPr>
          <a:bodyPr rot="0" vert="horz"/>
          <a:lstStyle/>
          <a:p>
            <a:pPr>
              <a:defRPr sz="1450" b="0" i="0" u="none" strike="noStrike" baseline="0">
                <a:solidFill>
                  <a:srgbClr val="000000"/>
                </a:solidFill>
                <a:latin typeface="Arial"/>
                <a:ea typeface="Arial"/>
                <a:cs typeface="Arial"/>
              </a:defRPr>
            </a:pPr>
            <a:endParaRPr lang="en-US"/>
          </a:p>
        </c:txPr>
        <c:crossAx val="59367808"/>
        <c:crosses val="autoZero"/>
        <c:auto val="1"/>
        <c:lblAlgn val="ctr"/>
        <c:lblOffset val="100"/>
        <c:tickLblSkip val="1"/>
        <c:tickMarkSkip val="1"/>
      </c:catAx>
      <c:valAx>
        <c:axId val="59367808"/>
        <c:scaling>
          <c:orientation val="minMax"/>
        </c:scaling>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1200" b="1" i="0" u="none" strike="noStrike" baseline="0">
                    <a:solidFill>
                      <a:srgbClr val="000000"/>
                    </a:solidFill>
                    <a:latin typeface="Arial"/>
                    <a:ea typeface="Arial"/>
                    <a:cs typeface="Arial"/>
                  </a:defRPr>
                </a:pPr>
                <a:r>
                  <a:rPr lang="en-US"/>
                  <a:t>Number Finishing in that Time Range</a:t>
                </a:r>
              </a:p>
            </c:rich>
          </c:tx>
          <c:layout>
            <c:manualLayout>
              <c:xMode val="edge"/>
              <c:yMode val="edge"/>
              <c:x val="1.459854664981442E-2"/>
              <c:y val="0.21941747572815667"/>
            </c:manualLayout>
          </c:layout>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sz="1450" b="0" i="0" u="none" strike="noStrike" baseline="0">
                <a:solidFill>
                  <a:srgbClr val="000000"/>
                </a:solidFill>
                <a:latin typeface="Arial"/>
                <a:ea typeface="Arial"/>
                <a:cs typeface="Arial"/>
              </a:defRPr>
            </a:pPr>
            <a:endParaRPr lang="en-US"/>
          </a:p>
        </c:txPr>
        <c:crossAx val="59365632"/>
        <c:crosses val="autoZero"/>
        <c:crossBetween val="between"/>
        <c:minorUnit val="10"/>
      </c:valAx>
      <c:spPr>
        <a:solidFill>
          <a:srgbClr val="FFFFFF"/>
        </a:solidFill>
        <a:ln w="25400">
          <a:solidFill>
            <a:srgbClr val="000000"/>
          </a:solidFill>
          <a:prstDash val="solid"/>
        </a:ln>
      </c:spPr>
    </c:plotArea>
    <c:plotVisOnly val="1"/>
    <c:dispBlanksAs val="gap"/>
  </c:chart>
  <c:spPr>
    <a:solidFill>
      <a:srgbClr val="FFFFFF"/>
    </a:solidFill>
    <a:ln w="3175">
      <a:solidFill>
        <a:srgbClr val="000000"/>
      </a:solidFill>
      <a:prstDash val="solid"/>
    </a:ln>
  </c:spPr>
  <c:txPr>
    <a:bodyPr/>
    <a:lstStyle/>
    <a:p>
      <a:pPr>
        <a:defRPr sz="1450" b="0" i="0" u="none" strike="noStrike" baseline="0">
          <a:solidFill>
            <a:srgbClr val="000000"/>
          </a:solidFill>
          <a:latin typeface="Arial"/>
          <a:ea typeface="Arial"/>
          <a:cs typeface="Arial"/>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600" b="1" i="0" u="none" strike="noStrike" baseline="0">
                <a:solidFill>
                  <a:srgbClr val="000000"/>
                </a:solidFill>
                <a:latin typeface="Arial"/>
                <a:ea typeface="Arial"/>
                <a:cs typeface="Arial"/>
              </a:defRPr>
            </a:pPr>
            <a:r>
              <a:rPr lang="en-US" dirty="0"/>
              <a:t>2007 to 2023 Rachel Carson: Finish Times: </a:t>
            </a:r>
            <a:endParaRPr lang="en-US" dirty="0" smtClean="0"/>
          </a:p>
          <a:p>
            <a:pPr>
              <a:defRPr sz="1600" b="1" i="0" u="none" strike="noStrike" baseline="0">
                <a:solidFill>
                  <a:srgbClr val="000000"/>
                </a:solidFill>
                <a:latin typeface="Arial"/>
                <a:ea typeface="Arial"/>
                <a:cs typeface="Arial"/>
              </a:defRPr>
            </a:pPr>
            <a:r>
              <a:rPr lang="en-US" dirty="0" smtClean="0"/>
              <a:t>Homestead Challenge</a:t>
            </a:r>
            <a:r>
              <a:rPr lang="en-US" dirty="0"/>
              <a:t>
</a:t>
            </a:r>
          </a:p>
        </c:rich>
      </c:tx>
      <c:layout>
        <c:manualLayout>
          <c:xMode val="edge"/>
          <c:yMode val="edge"/>
          <c:x val="0.28284681111941473"/>
          <c:y val="3.0120632979130035E-2"/>
        </c:manualLayout>
      </c:layout>
      <c:spPr>
        <a:noFill/>
        <a:ln w="25400">
          <a:noFill/>
        </a:ln>
      </c:spPr>
    </c:title>
    <c:plotArea>
      <c:layout>
        <c:manualLayout>
          <c:layoutTarget val="inner"/>
          <c:xMode val="edge"/>
          <c:yMode val="edge"/>
          <c:x val="9.9452599051860768E-2"/>
          <c:y val="0.27911701320322935"/>
          <c:w val="0.8877741181418396"/>
          <c:h val="0.5602420624726685"/>
        </c:manualLayout>
      </c:layout>
      <c:barChart>
        <c:barDir val="col"/>
        <c:grouping val="clustered"/>
        <c:varyColors val="1"/>
        <c:ser>
          <c:idx val="0"/>
          <c:order val="0"/>
          <c:spPr>
            <a:solidFill>
              <a:srgbClr val="9999FF"/>
            </a:solidFill>
            <a:ln w="12700">
              <a:solidFill>
                <a:srgbClr val="000000"/>
              </a:solidFill>
              <a:prstDash val="solid"/>
            </a:ln>
          </c:spPr>
          <c:dPt>
            <c:idx val="1"/>
            <c:spPr>
              <a:solidFill>
                <a:srgbClr val="993366"/>
              </a:solidFill>
              <a:ln w="12700">
                <a:solidFill>
                  <a:srgbClr val="000000"/>
                </a:solidFill>
                <a:prstDash val="solid"/>
              </a:ln>
            </c:spPr>
          </c:dPt>
          <c:dPt>
            <c:idx val="2"/>
            <c:spPr>
              <a:solidFill>
                <a:srgbClr val="FFFFCC"/>
              </a:solidFill>
              <a:ln w="12700">
                <a:solidFill>
                  <a:srgbClr val="000000"/>
                </a:solidFill>
                <a:prstDash val="solid"/>
              </a:ln>
            </c:spPr>
          </c:dPt>
          <c:dPt>
            <c:idx val="3"/>
            <c:spPr>
              <a:solidFill>
                <a:srgbClr val="CCFFFF"/>
              </a:solidFill>
              <a:ln w="12700">
                <a:solidFill>
                  <a:srgbClr val="000000"/>
                </a:solidFill>
                <a:prstDash val="solid"/>
              </a:ln>
            </c:spPr>
          </c:dPt>
          <c:dPt>
            <c:idx val="4"/>
            <c:spPr>
              <a:solidFill>
                <a:srgbClr val="660066"/>
              </a:solidFill>
              <a:ln w="12700">
                <a:solidFill>
                  <a:srgbClr val="000000"/>
                </a:solidFill>
                <a:prstDash val="solid"/>
              </a:ln>
            </c:spPr>
          </c:dPt>
          <c:dPt>
            <c:idx val="5"/>
            <c:spPr>
              <a:solidFill>
                <a:srgbClr val="FF8080"/>
              </a:solidFill>
              <a:ln w="12700">
                <a:solidFill>
                  <a:srgbClr val="000000"/>
                </a:solidFill>
                <a:prstDash val="solid"/>
              </a:ln>
            </c:spPr>
          </c:dPt>
          <c:dPt>
            <c:idx val="6"/>
            <c:spPr>
              <a:solidFill>
                <a:srgbClr val="0066CC"/>
              </a:solidFill>
              <a:ln w="12700">
                <a:solidFill>
                  <a:srgbClr val="000000"/>
                </a:solidFill>
                <a:prstDash val="solid"/>
              </a:ln>
            </c:spPr>
          </c:dPt>
          <c:dPt>
            <c:idx val="7"/>
            <c:spPr>
              <a:solidFill>
                <a:srgbClr val="CCCCFF"/>
              </a:solidFill>
              <a:ln w="12700">
                <a:solidFill>
                  <a:srgbClr val="000000"/>
                </a:solidFill>
                <a:prstDash val="solid"/>
              </a:ln>
            </c:spPr>
          </c:dPt>
          <c:dPt>
            <c:idx val="8"/>
            <c:spPr>
              <a:solidFill>
                <a:srgbClr val="000080"/>
              </a:solidFill>
              <a:ln w="12700">
                <a:solidFill>
                  <a:srgbClr val="000000"/>
                </a:solidFill>
                <a:prstDash val="solid"/>
              </a:ln>
            </c:spPr>
          </c:dPt>
          <c:dPt>
            <c:idx val="9"/>
            <c:spPr>
              <a:solidFill>
                <a:srgbClr val="FF00FF"/>
              </a:solidFill>
              <a:ln w="12700">
                <a:solidFill>
                  <a:srgbClr val="000000"/>
                </a:solidFill>
                <a:prstDash val="solid"/>
              </a:ln>
            </c:spPr>
          </c:dPt>
          <c:dLbls>
            <c:spPr>
              <a:noFill/>
              <a:ln w="25400">
                <a:noFill/>
              </a:ln>
            </c:spPr>
            <c:txPr>
              <a:bodyPr/>
              <a:lstStyle/>
              <a:p>
                <a:pPr>
                  <a:defRPr sz="1200" b="1" i="0" u="none" strike="noStrike" baseline="0">
                    <a:solidFill>
                      <a:srgbClr val="000000"/>
                    </a:solidFill>
                    <a:latin typeface="Arial"/>
                    <a:ea typeface="Arial"/>
                    <a:cs typeface="Arial"/>
                  </a:defRPr>
                </a:pPr>
                <a:endParaRPr lang="en-US"/>
              </a:p>
            </c:txPr>
            <c:showVal val="1"/>
          </c:dLbls>
          <c:cat>
            <c:strRef>
              <c:f>'Home-Chart'!$B$9:$B$19</c:f>
              <c:strCache>
                <c:ptCount val="11"/>
                <c:pt idx="0">
                  <c:v>2 - 3</c:v>
                </c:pt>
                <c:pt idx="1">
                  <c:v>3 - 4</c:v>
                </c:pt>
                <c:pt idx="2">
                  <c:v>4 - 5</c:v>
                </c:pt>
                <c:pt idx="3">
                  <c:v>5 - 6</c:v>
                </c:pt>
                <c:pt idx="4">
                  <c:v>6 - 7</c:v>
                </c:pt>
                <c:pt idx="5">
                  <c:v>7 - 8</c:v>
                </c:pt>
                <c:pt idx="6">
                  <c:v>8 - 9</c:v>
                </c:pt>
                <c:pt idx="7">
                  <c:v>9 - 10</c:v>
                </c:pt>
                <c:pt idx="8">
                  <c:v>10 - 11</c:v>
                </c:pt>
                <c:pt idx="9">
                  <c:v>11 - 12</c:v>
                </c:pt>
                <c:pt idx="10">
                  <c:v>12 - 13</c:v>
                </c:pt>
              </c:strCache>
            </c:strRef>
          </c:cat>
          <c:val>
            <c:numRef>
              <c:f>'Home-Chart'!$C$9:$C$19</c:f>
              <c:numCache>
                <c:formatCode>General</c:formatCode>
                <c:ptCount val="11"/>
                <c:pt idx="0">
                  <c:v>2</c:v>
                </c:pt>
                <c:pt idx="1">
                  <c:v>38</c:v>
                </c:pt>
                <c:pt idx="2" formatCode="0">
                  <c:v>211</c:v>
                </c:pt>
                <c:pt idx="3" formatCode="0">
                  <c:v>555</c:v>
                </c:pt>
                <c:pt idx="4" formatCode="0">
                  <c:v>1140</c:v>
                </c:pt>
                <c:pt idx="5" formatCode="0">
                  <c:v>968</c:v>
                </c:pt>
                <c:pt idx="6" formatCode="0">
                  <c:v>346</c:v>
                </c:pt>
                <c:pt idx="7" formatCode="0">
                  <c:v>123</c:v>
                </c:pt>
                <c:pt idx="8" formatCode="0">
                  <c:v>40</c:v>
                </c:pt>
                <c:pt idx="9" formatCode="0">
                  <c:v>0</c:v>
                </c:pt>
                <c:pt idx="10" formatCode="0">
                  <c:v>0</c:v>
                </c:pt>
              </c:numCache>
            </c:numRef>
          </c:val>
        </c:ser>
        <c:gapWidth val="160"/>
        <c:axId val="59400192"/>
        <c:axId val="59402112"/>
      </c:barChart>
      <c:catAx>
        <c:axId val="59400192"/>
        <c:scaling>
          <c:orientation val="minMax"/>
        </c:scaling>
        <c:axPos val="b"/>
        <c:title>
          <c:tx>
            <c:rich>
              <a:bodyPr/>
              <a:lstStyle/>
              <a:p>
                <a:pPr>
                  <a:defRPr sz="1200" b="1" i="0" u="none" strike="noStrike" baseline="0">
                    <a:solidFill>
                      <a:srgbClr val="000000"/>
                    </a:solidFill>
                    <a:latin typeface="Arial"/>
                    <a:ea typeface="Arial"/>
                    <a:cs typeface="Arial"/>
                  </a:defRPr>
                </a:pPr>
                <a:r>
                  <a:rPr lang="en-US"/>
                  <a:t>Time Ranges, Hours</a:t>
                </a:r>
              </a:p>
            </c:rich>
          </c:tx>
          <c:layout>
            <c:manualLayout>
              <c:xMode val="edge"/>
              <c:yMode val="edge"/>
              <c:x val="0.46989070253079684"/>
              <c:y val="0.91164834492775759"/>
            </c:manualLayout>
          </c:layout>
          <c:spPr>
            <a:noFill/>
            <a:ln w="25400">
              <a:noFill/>
            </a:ln>
          </c:spPr>
        </c:title>
        <c:numFmt formatCode="@"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9402112"/>
        <c:crosses val="autoZero"/>
        <c:auto val="1"/>
        <c:lblAlgn val="ctr"/>
        <c:lblOffset val="100"/>
        <c:tickLblSkip val="1"/>
        <c:tickMarkSkip val="1"/>
      </c:catAx>
      <c:valAx>
        <c:axId val="59402112"/>
        <c:scaling>
          <c:orientation val="minMax"/>
        </c:scaling>
        <c:axPos val="l"/>
        <c:majorGridlines>
          <c:spPr>
            <a:ln w="3175">
              <a:solidFill>
                <a:srgbClr val="000000"/>
              </a:solidFill>
              <a:prstDash val="solid"/>
            </a:ln>
          </c:spPr>
        </c:majorGridlines>
        <c:minorGridlines>
          <c:spPr>
            <a:ln w="3175">
              <a:solidFill>
                <a:schemeClr val="bg1"/>
              </a:solidFill>
              <a:prstDash val="solid"/>
            </a:ln>
          </c:spPr>
        </c:minorGridlines>
        <c:title>
          <c:tx>
            <c:rich>
              <a:bodyPr/>
              <a:lstStyle/>
              <a:p>
                <a:pPr>
                  <a:defRPr sz="1200" b="1" i="0" u="none" strike="noStrike" baseline="0">
                    <a:solidFill>
                      <a:srgbClr val="000000"/>
                    </a:solidFill>
                    <a:latin typeface="Arial"/>
                    <a:ea typeface="Arial"/>
                    <a:cs typeface="Arial"/>
                  </a:defRPr>
                </a:pPr>
                <a:r>
                  <a:rPr lang="en-US"/>
                  <a:t>Number Finishing in that Time Range</a:t>
                </a:r>
              </a:p>
            </c:rich>
          </c:tx>
          <c:layout>
            <c:manualLayout>
              <c:xMode val="edge"/>
              <c:yMode val="edge"/>
              <c:x val="1.4598540145985401E-2"/>
              <c:y val="0.32329373391432881"/>
            </c:manualLayout>
          </c:layout>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9400192"/>
        <c:crosses val="autoZero"/>
        <c:crossBetween val="between"/>
        <c:minorUnit val="10"/>
      </c:valAx>
      <c:spPr>
        <a:solidFill>
          <a:srgbClr val="FFFFFF"/>
        </a:solidFill>
        <a:ln w="25400">
          <a:solidFill>
            <a:srgbClr val="000000"/>
          </a:solidFill>
          <a:prstDash val="solid"/>
        </a:ln>
      </c:spPr>
    </c:plotArea>
    <c:plotVisOnly val="1"/>
    <c:dispBlanksAs val="gap"/>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222D1B1-2D43-2D44-B64C-1349D57C01D1}"/>
              </a:ext>
            </a:extLst>
          </p:cNvPr>
          <p:cNvSpPr>
            <a:spLocks noGrp="1"/>
          </p:cNvSpPr>
          <p:nvPr>
            <p:ph type="hdr" sz="quarter"/>
          </p:nvPr>
        </p:nvSpPr>
        <p:spPr>
          <a:xfrm>
            <a:off x="0" y="0"/>
            <a:ext cx="3037840" cy="466434"/>
          </a:xfrm>
          <a:prstGeom prst="rect">
            <a:avLst/>
          </a:prstGeom>
        </p:spPr>
        <p:txBody>
          <a:bodyPr vert="horz" wrap="square" lIns="93177" tIns="46589" rIns="93177" bIns="46589"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xmlns="" id="{27ED3818-E98E-3141-AAD0-884A392D1646}"/>
              </a:ext>
            </a:extLst>
          </p:cNvPr>
          <p:cNvSpPr>
            <a:spLocks noGrp="1"/>
          </p:cNvSpPr>
          <p:nvPr>
            <p:ph type="dt" sz="quarter" idx="1"/>
          </p:nvPr>
        </p:nvSpPr>
        <p:spPr>
          <a:xfrm>
            <a:off x="3970938" y="0"/>
            <a:ext cx="3037840" cy="466434"/>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5049B79B-5BD6-4E15-B272-91A2F419365F}" type="datetimeFigureOut">
              <a:rPr lang="en-US" altLang="en-US"/>
              <a:pPr>
                <a:defRPr/>
              </a:pPr>
              <a:t>2/8/2024</a:t>
            </a:fld>
            <a:endParaRPr lang="en-US" altLang="en-US"/>
          </a:p>
        </p:txBody>
      </p:sp>
      <p:sp>
        <p:nvSpPr>
          <p:cNvPr id="4" name="Footer Placeholder 3">
            <a:extLst>
              <a:ext uri="{FF2B5EF4-FFF2-40B4-BE49-F238E27FC236}">
                <a16:creationId xmlns:a16="http://schemas.microsoft.com/office/drawing/2014/main" xmlns="" id="{4BC0C52D-FDE5-2148-82B5-27F99FCF35D2}"/>
              </a:ext>
            </a:extLst>
          </p:cNvPr>
          <p:cNvSpPr>
            <a:spLocks noGrp="1"/>
          </p:cNvSpPr>
          <p:nvPr>
            <p:ph type="ftr" sz="quarter" idx="2"/>
          </p:nvPr>
        </p:nvSpPr>
        <p:spPr>
          <a:xfrm>
            <a:off x="0" y="8829967"/>
            <a:ext cx="3037840" cy="466433"/>
          </a:xfrm>
          <a:prstGeom prst="rect">
            <a:avLst/>
          </a:prstGeom>
        </p:spPr>
        <p:txBody>
          <a:bodyPr vert="horz" wrap="square" lIns="93177" tIns="46589" rIns="93177" bIns="46589" numCol="1" anchor="b" anchorCtr="0" compatLnSpc="1">
            <a:prstTxWarp prst="textNoShape">
              <a:avLst/>
            </a:prstTxWarp>
          </a:bodyPr>
          <a:lstStyle>
            <a:lvl1pPr>
              <a:defRPr sz="1200"/>
            </a:lvl1pPr>
          </a:lstStyle>
          <a:p>
            <a:pPr>
              <a:defRPr/>
            </a:pPr>
            <a:endParaRPr lang="en-US" altLang="en-US"/>
          </a:p>
        </p:txBody>
      </p:sp>
      <p:sp>
        <p:nvSpPr>
          <p:cNvPr id="5" name="Slide Number Placeholder 4">
            <a:extLst>
              <a:ext uri="{FF2B5EF4-FFF2-40B4-BE49-F238E27FC236}">
                <a16:creationId xmlns:a16="http://schemas.microsoft.com/office/drawing/2014/main" xmlns="" id="{7761555F-C84D-B94A-87E8-F5A715EE2BFD}"/>
              </a:ext>
            </a:extLst>
          </p:cNvPr>
          <p:cNvSpPr>
            <a:spLocks noGrp="1"/>
          </p:cNvSpPr>
          <p:nvPr>
            <p:ph type="sldNum" sz="quarter" idx="3"/>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7619322D-A422-4F35-843E-DF7A0BD4B3E9}" type="slidenum">
              <a:rPr lang="en-US" altLang="en-US"/>
              <a:pPr/>
              <a:t>‹#›</a:t>
            </a:fld>
            <a:endParaRPr lang="en-US" altLang="en-US"/>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6978AD4-6F72-EA4C-9F85-998CD35F3CB2}"/>
              </a:ext>
            </a:extLst>
          </p:cNvPr>
          <p:cNvSpPr>
            <a:spLocks noGrp="1"/>
          </p:cNvSpPr>
          <p:nvPr>
            <p:ph type="hdr" sz="quarter"/>
          </p:nvPr>
        </p:nvSpPr>
        <p:spPr>
          <a:xfrm>
            <a:off x="0" y="0"/>
            <a:ext cx="3037840" cy="466434"/>
          </a:xfrm>
          <a:prstGeom prst="rect">
            <a:avLst/>
          </a:prstGeom>
        </p:spPr>
        <p:txBody>
          <a:bodyPr vert="horz" wrap="square" lIns="93177" tIns="46589" rIns="93177" bIns="46589"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xmlns="" id="{D408C9EA-9F60-054B-B1F5-9131977000EB}"/>
              </a:ext>
            </a:extLst>
          </p:cNvPr>
          <p:cNvSpPr>
            <a:spLocks noGrp="1"/>
          </p:cNvSpPr>
          <p:nvPr>
            <p:ph type="dt" idx="1"/>
          </p:nvPr>
        </p:nvSpPr>
        <p:spPr>
          <a:xfrm>
            <a:off x="3970938" y="0"/>
            <a:ext cx="3037840" cy="466434"/>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2DDEB0E6-BF09-4F80-BF1A-13ACF8D0E901}" type="datetimeFigureOut">
              <a:rPr lang="en-US" altLang="en-US"/>
              <a:pPr>
                <a:defRPr/>
              </a:pPr>
              <a:t>2/8/2024</a:t>
            </a:fld>
            <a:endParaRPr lang="en-US" altLang="en-US"/>
          </a:p>
        </p:txBody>
      </p:sp>
      <p:sp>
        <p:nvSpPr>
          <p:cNvPr id="4" name="Slide Image Placeholder 3">
            <a:extLst>
              <a:ext uri="{FF2B5EF4-FFF2-40B4-BE49-F238E27FC236}">
                <a16:creationId xmlns:a16="http://schemas.microsoft.com/office/drawing/2014/main" xmlns="" id="{3B014C33-56F4-C543-85B8-9E9F2B200F45}"/>
              </a:ext>
            </a:extLst>
          </p:cNvPr>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xmlns="" id="{F2B26F5F-9935-F746-89AE-713240BE691B}"/>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7DC28A66-82EA-204A-B9FB-87E724C6B902}"/>
              </a:ext>
            </a:extLst>
          </p:cNvPr>
          <p:cNvSpPr>
            <a:spLocks noGrp="1"/>
          </p:cNvSpPr>
          <p:nvPr>
            <p:ph type="ftr" sz="quarter" idx="4"/>
          </p:nvPr>
        </p:nvSpPr>
        <p:spPr>
          <a:xfrm>
            <a:off x="0" y="8829967"/>
            <a:ext cx="3037840" cy="466433"/>
          </a:xfrm>
          <a:prstGeom prst="rect">
            <a:avLst/>
          </a:prstGeom>
        </p:spPr>
        <p:txBody>
          <a:bodyPr vert="horz" wrap="square" lIns="93177" tIns="46589" rIns="93177" bIns="46589" numCol="1" anchor="b" anchorCtr="0" compatLnSpc="1">
            <a:prstTxWarp prst="textNoShape">
              <a:avLst/>
            </a:prstTxWarp>
          </a:bodyPr>
          <a:lstStyle>
            <a:lvl1pPr>
              <a:defRPr sz="1200"/>
            </a:lvl1pPr>
          </a:lstStyle>
          <a:p>
            <a:pPr>
              <a:defRPr/>
            </a:pPr>
            <a:endParaRPr lang="en-US" altLang="en-US"/>
          </a:p>
        </p:txBody>
      </p:sp>
      <p:sp>
        <p:nvSpPr>
          <p:cNvPr id="7" name="Slide Number Placeholder 6">
            <a:extLst>
              <a:ext uri="{FF2B5EF4-FFF2-40B4-BE49-F238E27FC236}">
                <a16:creationId xmlns:a16="http://schemas.microsoft.com/office/drawing/2014/main" xmlns="" id="{9D67EEA0-7ADD-6F43-BBA6-B9FA14C42849}"/>
              </a:ext>
            </a:extLst>
          </p:cNvPr>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477CC4CD-1601-4A7F-8515-5923C499485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5123"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5124" name="Slide Number Placeholder 3"/>
          <p:cNvSpPr>
            <a:spLocks noGrp="1" noChangeArrowheads="1"/>
          </p:cNvSpPr>
          <p:nvPr>
            <p:ph type="sldNum" sz="quarter" idx="5"/>
          </p:nvPr>
        </p:nvSpPr>
        <p:spPr bwMode="auto">
          <a:noFill/>
          <a:ln>
            <a:miter lim="800000"/>
            <a:headEnd/>
            <a:tailEnd/>
          </a:ln>
        </p:spPr>
        <p:txBody>
          <a:bodyPr/>
          <a:lstStyle/>
          <a:p>
            <a:fld id="{6C93581E-020F-4BA3-89A6-D7F1D80F8650}"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4915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9156" name="Slide Number Placeholder 3"/>
          <p:cNvSpPr>
            <a:spLocks noGrp="1" noChangeArrowheads="1"/>
          </p:cNvSpPr>
          <p:nvPr>
            <p:ph type="sldNum" sz="quarter" idx="5"/>
          </p:nvPr>
        </p:nvSpPr>
        <p:spPr bwMode="auto">
          <a:noFill/>
          <a:ln>
            <a:miter lim="800000"/>
            <a:headEnd/>
            <a:tailEnd/>
          </a:ln>
        </p:spPr>
        <p:txBody>
          <a:bodyPr/>
          <a:lstStyle/>
          <a:p>
            <a:fld id="{AA795B01-5651-452B-B1CC-5CD780D09316}" type="slidenum">
              <a:rPr lang="en-US" altLang="en-US"/>
              <a:pPr/>
              <a:t>81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4915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9156" name="Slide Number Placeholder 3"/>
          <p:cNvSpPr>
            <a:spLocks noGrp="1" noChangeArrowheads="1"/>
          </p:cNvSpPr>
          <p:nvPr>
            <p:ph type="sldNum" sz="quarter" idx="5"/>
          </p:nvPr>
        </p:nvSpPr>
        <p:spPr bwMode="auto">
          <a:noFill/>
          <a:ln>
            <a:miter lim="800000"/>
            <a:headEnd/>
            <a:tailEnd/>
          </a:ln>
        </p:spPr>
        <p:txBody>
          <a:bodyPr/>
          <a:lstStyle/>
          <a:p>
            <a:fld id="{AA795B01-5651-452B-B1CC-5CD780D09316}" type="slidenum">
              <a:rPr lang="en-US" altLang="en-US"/>
              <a:pPr/>
              <a:t>82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4915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9156" name="Slide Number Placeholder 3"/>
          <p:cNvSpPr>
            <a:spLocks noGrp="1" noChangeArrowheads="1"/>
          </p:cNvSpPr>
          <p:nvPr>
            <p:ph type="sldNum" sz="quarter" idx="5"/>
          </p:nvPr>
        </p:nvSpPr>
        <p:spPr bwMode="auto">
          <a:noFill/>
          <a:ln>
            <a:miter lim="800000"/>
            <a:headEnd/>
            <a:tailEnd/>
          </a:ln>
        </p:spPr>
        <p:txBody>
          <a:bodyPr/>
          <a:lstStyle/>
          <a:p>
            <a:fld id="{AA795B01-5651-452B-B1CC-5CD780D09316}" type="slidenum">
              <a:rPr lang="en-US" altLang="en-US"/>
              <a:pPr/>
              <a:t>83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4915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9156" name="Slide Number Placeholder 3"/>
          <p:cNvSpPr>
            <a:spLocks noGrp="1" noChangeArrowheads="1"/>
          </p:cNvSpPr>
          <p:nvPr>
            <p:ph type="sldNum" sz="quarter" idx="5"/>
          </p:nvPr>
        </p:nvSpPr>
        <p:spPr bwMode="auto">
          <a:noFill/>
          <a:ln>
            <a:miter lim="800000"/>
            <a:headEnd/>
            <a:tailEnd/>
          </a:ln>
        </p:spPr>
        <p:txBody>
          <a:bodyPr/>
          <a:lstStyle/>
          <a:p>
            <a:fld id="{AA795B01-5651-452B-B1CC-5CD780D09316}" type="slidenum">
              <a:rPr lang="en-US" altLang="en-US"/>
              <a:pPr/>
              <a:t>84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4915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9156" name="Slide Number Placeholder 3"/>
          <p:cNvSpPr>
            <a:spLocks noGrp="1" noChangeArrowheads="1"/>
          </p:cNvSpPr>
          <p:nvPr>
            <p:ph type="sldNum" sz="quarter" idx="5"/>
          </p:nvPr>
        </p:nvSpPr>
        <p:spPr bwMode="auto">
          <a:noFill/>
          <a:ln>
            <a:miter lim="800000"/>
            <a:headEnd/>
            <a:tailEnd/>
          </a:ln>
        </p:spPr>
        <p:txBody>
          <a:bodyPr/>
          <a:lstStyle/>
          <a:p>
            <a:fld id="{AA795B01-5651-452B-B1CC-5CD780D09316}" type="slidenum">
              <a:rPr lang="en-US" altLang="en-US"/>
              <a:pPr/>
              <a:t>85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5427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54276" name="Slide Number Placeholder 3"/>
          <p:cNvSpPr>
            <a:spLocks noGrp="1" noChangeArrowheads="1"/>
          </p:cNvSpPr>
          <p:nvPr>
            <p:ph type="sldNum" sz="quarter" idx="5"/>
          </p:nvPr>
        </p:nvSpPr>
        <p:spPr bwMode="auto">
          <a:noFill/>
          <a:ln>
            <a:miter lim="800000"/>
            <a:headEnd/>
            <a:tailEnd/>
          </a:ln>
        </p:spPr>
        <p:txBody>
          <a:bodyPr/>
          <a:lstStyle/>
          <a:p>
            <a:fld id="{3C9F1617-B64C-43E8-A07A-C899777FF8EE}" type="slidenum">
              <a:rPr lang="en-US" altLang="en-US"/>
              <a:pPr/>
              <a:t>87</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5427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54276" name="Slide Number Placeholder 3"/>
          <p:cNvSpPr>
            <a:spLocks noGrp="1" noChangeArrowheads="1"/>
          </p:cNvSpPr>
          <p:nvPr>
            <p:ph type="sldNum" sz="quarter" idx="5"/>
          </p:nvPr>
        </p:nvSpPr>
        <p:spPr bwMode="auto">
          <a:noFill/>
          <a:ln>
            <a:miter lim="800000"/>
            <a:headEnd/>
            <a:tailEnd/>
          </a:ln>
        </p:spPr>
        <p:txBody>
          <a:bodyPr/>
          <a:lstStyle/>
          <a:p>
            <a:fld id="{3C9F1617-B64C-43E8-A07A-C899777FF8EE}" type="slidenum">
              <a:rPr lang="en-US" altLang="en-US"/>
              <a:pPr/>
              <a:t>88</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CC4CD-1601-4A7F-8515-5923C4994850}" type="slidenum">
              <a:rPr lang="en-US" altLang="en-US" smtClean="0"/>
              <a:pPr/>
              <a:t>94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103428" name="Slide Number Placeholder 3"/>
          <p:cNvSpPr>
            <a:spLocks noGrp="1"/>
          </p:cNvSpPr>
          <p:nvPr>
            <p:ph type="sldNum" sz="quarter" idx="5"/>
          </p:nvPr>
        </p:nvSpPr>
        <p:spPr bwMode="auto">
          <a:noFill/>
          <a:ln>
            <a:miter lim="800000"/>
            <a:headEnd/>
            <a:tailEnd/>
          </a:ln>
        </p:spPr>
        <p:txBody>
          <a:bodyPr/>
          <a:lstStyle/>
          <a:p>
            <a:fld id="{65D69049-FCAC-418E-9D78-99358BEF4B60}" type="slidenum">
              <a:rPr lang="en-US" altLang="en-US"/>
              <a:pPr/>
              <a:t>122</a:t>
            </a:fld>
            <a:endParaRPr lang="en-US" altLang="en-US"/>
          </a:p>
        </p:txBody>
      </p:sp>
    </p:spTree>
    <p:extLst>
      <p:ext uri="{BB962C8B-B14F-4D97-AF65-F5344CB8AC3E}">
        <p14:creationId xmlns:p14="http://schemas.microsoft.com/office/powerpoint/2010/main" xmlns="" val="27810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en-US"/>
              <a:t>Open the floor to questions about who has or has not registered. We can check with Steve to see what are numbers are at by the time of the talk. </a:t>
            </a:r>
          </a:p>
        </p:txBody>
      </p:sp>
      <p:sp>
        <p:nvSpPr>
          <p:cNvPr id="9220" name="Slide Number Placeholder 3"/>
          <p:cNvSpPr>
            <a:spLocks noGrp="1"/>
          </p:cNvSpPr>
          <p:nvPr>
            <p:ph type="sldNum" sz="quarter" idx="5"/>
          </p:nvPr>
        </p:nvSpPr>
        <p:spPr bwMode="auto">
          <a:noFill/>
          <a:ln>
            <a:miter lim="800000"/>
            <a:headEnd/>
            <a:tailEnd/>
          </a:ln>
        </p:spPr>
        <p:txBody>
          <a:bodyPr/>
          <a:lstStyle/>
          <a:p>
            <a:fld id="{D08DBACB-9A1D-4B05-A3AB-57ACB84515CC}" type="slidenum">
              <a:rPr lang="en-US" altLang="en-US"/>
              <a:pPr/>
              <a:t>10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0483"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20484" name="Slide Number Placeholder 3"/>
          <p:cNvSpPr>
            <a:spLocks noGrp="1" noChangeArrowheads="1"/>
          </p:cNvSpPr>
          <p:nvPr>
            <p:ph type="sldNum" sz="quarter" idx="5"/>
          </p:nvPr>
        </p:nvSpPr>
        <p:spPr bwMode="auto">
          <a:noFill/>
          <a:ln>
            <a:miter lim="800000"/>
            <a:headEnd/>
            <a:tailEnd/>
          </a:ln>
        </p:spPr>
        <p:txBody>
          <a:bodyPr/>
          <a:lstStyle/>
          <a:p>
            <a:fld id="{EFF3AF00-EB6C-46F6-9C94-BDDD6CC39D5A}" type="slidenum">
              <a:rPr lang="en-US" altLang="en-US"/>
              <a:pPr/>
              <a:t>23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7651"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en-US"/>
              <a:t>Discuss the examples we have brought in the room</a:t>
            </a:r>
          </a:p>
        </p:txBody>
      </p:sp>
      <p:sp>
        <p:nvSpPr>
          <p:cNvPr id="27652" name="Slide Number Placeholder 3"/>
          <p:cNvSpPr>
            <a:spLocks noGrp="1" noChangeArrowheads="1"/>
          </p:cNvSpPr>
          <p:nvPr>
            <p:ph type="sldNum" sz="quarter" idx="5"/>
          </p:nvPr>
        </p:nvSpPr>
        <p:spPr bwMode="auto">
          <a:noFill/>
          <a:ln>
            <a:miter lim="800000"/>
            <a:headEnd/>
            <a:tailEnd/>
          </a:ln>
        </p:spPr>
        <p:txBody>
          <a:bodyPr/>
          <a:lstStyle/>
          <a:p>
            <a:fld id="{DF1321E7-E348-4843-8BB6-C467234E5CDF}" type="slidenum">
              <a:rPr lang="en-US" altLang="en-US"/>
              <a:pPr/>
              <a:t>24</a:t>
            </a:fld>
            <a:endParaRPr lang="en-US" altLang="en-US"/>
          </a:p>
        </p:txBody>
      </p:sp>
    </p:spTree>
    <p:extLst>
      <p:ext uri="{BB962C8B-B14F-4D97-AF65-F5344CB8AC3E}">
        <p14:creationId xmlns:p14="http://schemas.microsoft.com/office/powerpoint/2010/main" xmlns="" val="51366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7411"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noChangeArrowheads="1"/>
          </p:cNvSpPr>
          <p:nvPr>
            <p:ph type="sldNum" sz="quarter" idx="5"/>
          </p:nvPr>
        </p:nvSpPr>
        <p:spPr bwMode="auto">
          <a:noFill/>
          <a:ln>
            <a:miter lim="800000"/>
            <a:headEnd/>
            <a:tailEnd/>
          </a:ln>
        </p:spPr>
        <p:txBody>
          <a:bodyPr/>
          <a:lstStyle/>
          <a:p>
            <a:fld id="{DE2A944C-AD77-45FD-A1DC-DED61735EDEC}" type="slidenum">
              <a:rPr lang="en-US" altLang="en-US"/>
              <a:pPr/>
              <a:t>28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41987"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1988" name="Slide Number Placeholder 3"/>
          <p:cNvSpPr>
            <a:spLocks noGrp="1" noChangeArrowheads="1"/>
          </p:cNvSpPr>
          <p:nvPr>
            <p:ph type="sldNum" sz="quarter" idx="5"/>
          </p:nvPr>
        </p:nvSpPr>
        <p:spPr bwMode="auto">
          <a:noFill/>
          <a:ln>
            <a:miter lim="800000"/>
            <a:headEnd/>
            <a:tailEnd/>
          </a:ln>
        </p:spPr>
        <p:txBody>
          <a:bodyPr/>
          <a:lstStyle/>
          <a:p>
            <a:fld id="{15DCCE56-392D-485F-BCC4-4C9CBCE65A58}" type="slidenum">
              <a:rPr lang="en-US" altLang="en-US"/>
              <a:pPr/>
              <a:t>55</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4915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9156" name="Slide Number Placeholder 3"/>
          <p:cNvSpPr>
            <a:spLocks noGrp="1" noChangeArrowheads="1"/>
          </p:cNvSpPr>
          <p:nvPr>
            <p:ph type="sldNum" sz="quarter" idx="5"/>
          </p:nvPr>
        </p:nvSpPr>
        <p:spPr bwMode="auto">
          <a:noFill/>
          <a:ln>
            <a:miter lim="800000"/>
            <a:headEnd/>
            <a:tailEnd/>
          </a:ln>
        </p:spPr>
        <p:txBody>
          <a:bodyPr/>
          <a:lstStyle/>
          <a:p>
            <a:fld id="{AA795B01-5651-452B-B1CC-5CD780D09316}" type="slidenum">
              <a:rPr lang="en-US" altLang="en-US"/>
              <a:pPr/>
              <a:t>78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4915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9156" name="Slide Number Placeholder 3"/>
          <p:cNvSpPr>
            <a:spLocks noGrp="1" noChangeArrowheads="1"/>
          </p:cNvSpPr>
          <p:nvPr>
            <p:ph type="sldNum" sz="quarter" idx="5"/>
          </p:nvPr>
        </p:nvSpPr>
        <p:spPr bwMode="auto">
          <a:noFill/>
          <a:ln>
            <a:miter lim="800000"/>
            <a:headEnd/>
            <a:tailEnd/>
          </a:ln>
        </p:spPr>
        <p:txBody>
          <a:bodyPr/>
          <a:lstStyle/>
          <a:p>
            <a:fld id="{AA795B01-5651-452B-B1CC-5CD780D09316}" type="slidenum">
              <a:rPr lang="en-US" altLang="en-US"/>
              <a:pPr/>
              <a:t>79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4915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9156" name="Slide Number Placeholder 3"/>
          <p:cNvSpPr>
            <a:spLocks noGrp="1" noChangeArrowheads="1"/>
          </p:cNvSpPr>
          <p:nvPr>
            <p:ph type="sldNum" sz="quarter" idx="5"/>
          </p:nvPr>
        </p:nvSpPr>
        <p:spPr bwMode="auto">
          <a:noFill/>
          <a:ln>
            <a:miter lim="800000"/>
            <a:headEnd/>
            <a:tailEnd/>
          </a:ln>
        </p:spPr>
        <p:txBody>
          <a:bodyPr/>
          <a:lstStyle/>
          <a:p>
            <a:fld id="{AA795B01-5651-452B-B1CC-5CD780D09316}" type="slidenum">
              <a:rPr lang="en-US" altLang="en-US"/>
              <a:pPr/>
              <a:t>80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7AC9B1-75F1-4237-AC88-8C021E43B98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C7A6A41-5FAC-4E3C-B1E6-25C7638512B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AE9FF3DE-1C28-4CAA-8626-8D37E56DC5B9}"/>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xmlns="" id="{4D099A4E-C12F-48B6-9810-1B1F5F61E29F}"/>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xmlns="" id="{4E8271C3-F6B1-43BB-8DA0-CBE7A9C84595}"/>
              </a:ext>
            </a:extLst>
          </p:cNvPr>
          <p:cNvSpPr>
            <a:spLocks noGrp="1"/>
          </p:cNvSpPr>
          <p:nvPr>
            <p:ph type="sldNum" sz="quarter" idx="12"/>
          </p:nvPr>
        </p:nvSpPr>
        <p:spPr/>
        <p:txBody>
          <a:bodyPr/>
          <a:lstStyle/>
          <a:p>
            <a:fld id="{588B6792-D87B-44B3-8A79-43EAC33F03CF}" type="slidenum">
              <a:rPr lang="en-US" altLang="en-US" smtClean="0"/>
              <a:pPr/>
              <a:t>‹#›</a:t>
            </a:fld>
            <a:endParaRPr lang="en-US" altLang="en-US"/>
          </a:p>
        </p:txBody>
      </p:sp>
    </p:spTree>
    <p:extLst>
      <p:ext uri="{BB962C8B-B14F-4D97-AF65-F5344CB8AC3E}">
        <p14:creationId xmlns:p14="http://schemas.microsoft.com/office/powerpoint/2010/main" xmlns="" val="293261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8CB62-1721-4021-A912-01F5B68B71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B2AA846-670F-4EE4-A8DE-C820279673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36EC2C-E5F9-4CE7-911B-601176F0BBAC}"/>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xmlns="" id="{995E6949-D420-459E-8E98-3B41001C7988}"/>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xmlns="" id="{5E4AB07C-E388-42B5-85E8-F772190920F7}"/>
              </a:ext>
            </a:extLst>
          </p:cNvPr>
          <p:cNvSpPr>
            <a:spLocks noGrp="1"/>
          </p:cNvSpPr>
          <p:nvPr>
            <p:ph type="sldNum" sz="quarter" idx="12"/>
          </p:nvPr>
        </p:nvSpPr>
        <p:spPr/>
        <p:txBody>
          <a:bodyPr/>
          <a:lstStyle/>
          <a:p>
            <a:fld id="{CFEAF2C0-AA9A-4A5A-92B6-5BBEDE404FB1}" type="slidenum">
              <a:rPr lang="en-US" altLang="en-US" smtClean="0"/>
              <a:pPr/>
              <a:t>‹#›</a:t>
            </a:fld>
            <a:endParaRPr lang="en-US" altLang="en-US"/>
          </a:p>
        </p:txBody>
      </p:sp>
    </p:spTree>
    <p:extLst>
      <p:ext uri="{BB962C8B-B14F-4D97-AF65-F5344CB8AC3E}">
        <p14:creationId xmlns:p14="http://schemas.microsoft.com/office/powerpoint/2010/main" xmlns="" val="71191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FF6BD-626F-4740-911F-1EEB7BDACF4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3726F65-35E0-4326-BEF9-004261B2D6D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80CB45-E846-4F33-9284-0F0B00092956}"/>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xmlns="" id="{4F6D7B24-2ED6-4B12-86F8-6296F4AB96E5}"/>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xmlns="" id="{1E17EF9E-7FCB-4259-A319-6F19A50DA2BB}"/>
              </a:ext>
            </a:extLst>
          </p:cNvPr>
          <p:cNvSpPr>
            <a:spLocks noGrp="1"/>
          </p:cNvSpPr>
          <p:nvPr>
            <p:ph type="sldNum" sz="quarter" idx="12"/>
          </p:nvPr>
        </p:nvSpPr>
        <p:spPr/>
        <p:txBody>
          <a:bodyPr/>
          <a:lstStyle/>
          <a:p>
            <a:fld id="{22CD6821-F3AA-4EC0-9315-EDCC862B6557}" type="slidenum">
              <a:rPr lang="en-US" altLang="en-US" smtClean="0"/>
              <a:pPr/>
              <a:t>‹#›</a:t>
            </a:fld>
            <a:endParaRPr lang="en-US" altLang="en-US"/>
          </a:p>
        </p:txBody>
      </p:sp>
    </p:spTree>
    <p:extLst>
      <p:ext uri="{BB962C8B-B14F-4D97-AF65-F5344CB8AC3E}">
        <p14:creationId xmlns:p14="http://schemas.microsoft.com/office/powerpoint/2010/main" xmlns="" val="1995844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4E61D-9F36-4679-9E5A-94854E33F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3F0654-6EB1-4041-8230-A223D21BEE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2CEACB-30D4-4B61-8313-EC61CD4217F7}"/>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xmlns="" id="{A48C827C-0B70-4D68-85D3-1D86BC37A7F2}"/>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xmlns="" id="{3571C82E-266D-41DB-8BC4-7740C03504EA}"/>
              </a:ext>
            </a:extLst>
          </p:cNvPr>
          <p:cNvSpPr>
            <a:spLocks noGrp="1"/>
          </p:cNvSpPr>
          <p:nvPr>
            <p:ph type="sldNum" sz="quarter" idx="12"/>
          </p:nvPr>
        </p:nvSpPr>
        <p:spPr/>
        <p:txBody>
          <a:bodyPr/>
          <a:lstStyle/>
          <a:p>
            <a:fld id="{CCC63851-2FDC-4999-84E1-58D435B4CE16}" type="slidenum">
              <a:rPr lang="en-US" altLang="en-US" smtClean="0"/>
              <a:pPr/>
              <a:t>‹#›</a:t>
            </a:fld>
            <a:endParaRPr lang="en-US" altLang="en-US"/>
          </a:p>
        </p:txBody>
      </p:sp>
    </p:spTree>
    <p:extLst>
      <p:ext uri="{BB962C8B-B14F-4D97-AF65-F5344CB8AC3E}">
        <p14:creationId xmlns:p14="http://schemas.microsoft.com/office/powerpoint/2010/main" xmlns="" val="236995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98C381-7BA0-4F49-9AC4-1D1EF1642C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6B3AA8B0-2DA8-4D82-A6E8-3A470BEF504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1787DD-CE70-45B6-9E7D-0B7832841E97}"/>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xmlns="" id="{80B79485-5067-4E5C-8767-F1D6180DDCE8}"/>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xmlns="" id="{847C5D21-E197-4C08-9096-9F901546E3AE}"/>
              </a:ext>
            </a:extLst>
          </p:cNvPr>
          <p:cNvSpPr>
            <a:spLocks noGrp="1"/>
          </p:cNvSpPr>
          <p:nvPr>
            <p:ph type="sldNum" sz="quarter" idx="12"/>
          </p:nvPr>
        </p:nvSpPr>
        <p:spPr/>
        <p:txBody>
          <a:bodyPr/>
          <a:lstStyle/>
          <a:p>
            <a:fld id="{45D89EE4-54B5-4F1C-8BC2-A3DB03C1EC6F}" type="slidenum">
              <a:rPr lang="en-US" altLang="en-US" smtClean="0"/>
              <a:pPr/>
              <a:t>‹#›</a:t>
            </a:fld>
            <a:endParaRPr lang="en-US" altLang="en-US"/>
          </a:p>
        </p:txBody>
      </p:sp>
    </p:spTree>
    <p:extLst>
      <p:ext uri="{BB962C8B-B14F-4D97-AF65-F5344CB8AC3E}">
        <p14:creationId xmlns:p14="http://schemas.microsoft.com/office/powerpoint/2010/main" xmlns="" val="57121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EA440-8F1F-42D9-8D10-BD3055701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717814-5088-4032-B2F1-29BE8CCA1F1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B2B46F7-1DAE-45DD-8AFD-47D015AC8E2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3FF94F1-005D-4840-AFB7-8E5CE94A0DD5}"/>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xmlns="" id="{61E93D96-24C8-4EA6-8638-A822D606402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xmlns="" id="{2F1B5C1A-A302-44E1-9ED2-9D25951E17CF}"/>
              </a:ext>
            </a:extLst>
          </p:cNvPr>
          <p:cNvSpPr>
            <a:spLocks noGrp="1"/>
          </p:cNvSpPr>
          <p:nvPr>
            <p:ph type="sldNum" sz="quarter" idx="12"/>
          </p:nvPr>
        </p:nvSpPr>
        <p:spPr/>
        <p:txBody>
          <a:bodyPr/>
          <a:lstStyle/>
          <a:p>
            <a:fld id="{B2ED918F-A915-4643-A1ED-A2B979508039}" type="slidenum">
              <a:rPr lang="en-US" altLang="en-US" smtClean="0"/>
              <a:pPr/>
              <a:t>‹#›</a:t>
            </a:fld>
            <a:endParaRPr lang="en-US" altLang="en-US"/>
          </a:p>
        </p:txBody>
      </p:sp>
    </p:spTree>
    <p:extLst>
      <p:ext uri="{BB962C8B-B14F-4D97-AF65-F5344CB8AC3E}">
        <p14:creationId xmlns:p14="http://schemas.microsoft.com/office/powerpoint/2010/main" xmlns="" val="83884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946C5A-B827-4B04-A44B-58249D52597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93FD203-25CF-4881-9173-58DECD0C799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0C8E219-0181-4BB5-AA20-91B5551B785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ABCE7D-17F0-49A0-9492-003B53C1694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49C348-96C8-4669-878A-33A63FADF36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7E078E3-2BC0-492A-9B26-1445AB3CB54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xmlns="" id="{9B1FC7B9-C8B6-4D7D-B66C-7533DAE0A8B0}"/>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xmlns="" id="{0DEEE769-F0B9-44B3-89E5-3D8B1333EBBA}"/>
              </a:ext>
            </a:extLst>
          </p:cNvPr>
          <p:cNvSpPr>
            <a:spLocks noGrp="1"/>
          </p:cNvSpPr>
          <p:nvPr>
            <p:ph type="sldNum" sz="quarter" idx="12"/>
          </p:nvPr>
        </p:nvSpPr>
        <p:spPr/>
        <p:txBody>
          <a:bodyPr/>
          <a:lstStyle/>
          <a:p>
            <a:fld id="{4C098F47-D9FB-4A09-B830-BEF7479AE1A3}" type="slidenum">
              <a:rPr lang="en-US" altLang="en-US" smtClean="0"/>
              <a:pPr/>
              <a:t>‹#›</a:t>
            </a:fld>
            <a:endParaRPr lang="en-US" altLang="en-US"/>
          </a:p>
        </p:txBody>
      </p:sp>
    </p:spTree>
    <p:extLst>
      <p:ext uri="{BB962C8B-B14F-4D97-AF65-F5344CB8AC3E}">
        <p14:creationId xmlns:p14="http://schemas.microsoft.com/office/powerpoint/2010/main" xmlns="" val="324161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E9B7D3-708B-4890-9992-BB3015765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E3013A4-08F8-4B7E-8601-B8D2B945D6BB}"/>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xmlns="" id="{DFA01031-A3E1-4DC8-AF96-DAF524281DA0}"/>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xmlns="" id="{3FE978ED-8BB3-458B-BD88-24C460779171}"/>
              </a:ext>
            </a:extLst>
          </p:cNvPr>
          <p:cNvSpPr>
            <a:spLocks noGrp="1"/>
          </p:cNvSpPr>
          <p:nvPr>
            <p:ph type="sldNum" sz="quarter" idx="12"/>
          </p:nvPr>
        </p:nvSpPr>
        <p:spPr/>
        <p:txBody>
          <a:bodyPr/>
          <a:lstStyle/>
          <a:p>
            <a:fld id="{3C09F84D-5DDC-442B-AFBD-1EB1360AD6A6}" type="slidenum">
              <a:rPr lang="en-US" altLang="en-US" smtClean="0"/>
              <a:pPr/>
              <a:t>‹#›</a:t>
            </a:fld>
            <a:endParaRPr lang="en-US" altLang="en-US"/>
          </a:p>
        </p:txBody>
      </p:sp>
    </p:spTree>
    <p:extLst>
      <p:ext uri="{BB962C8B-B14F-4D97-AF65-F5344CB8AC3E}">
        <p14:creationId xmlns:p14="http://schemas.microsoft.com/office/powerpoint/2010/main" xmlns="" val="340603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5DA546-4AC8-4265-A632-E31CCDFDA59F}"/>
              </a:ext>
            </a:extLst>
          </p:cNvPr>
          <p:cNvSpPr>
            <a:spLocks noGrp="1"/>
          </p:cNvSpPr>
          <p:nvPr>
            <p:ph type="dt" sz="half" idx="10"/>
          </p:nvPr>
        </p:nvSpPr>
        <p:spPr/>
        <p:txBody>
          <a:bodyPr/>
          <a:lstStyle/>
          <a:p>
            <a:pPr>
              <a:defRPr/>
            </a:pPr>
            <a:endParaRPr lang="en-US" altLang="en-US"/>
          </a:p>
        </p:txBody>
      </p:sp>
      <p:sp>
        <p:nvSpPr>
          <p:cNvPr id="3" name="Footer Placeholder 2">
            <a:extLst>
              <a:ext uri="{FF2B5EF4-FFF2-40B4-BE49-F238E27FC236}">
                <a16:creationId xmlns:a16="http://schemas.microsoft.com/office/drawing/2014/main" xmlns="" id="{A4CF8A57-96F3-4825-B16C-5F3119B6A6D1}"/>
              </a:ext>
            </a:extLst>
          </p:cNvPr>
          <p:cNvSpPr>
            <a:spLocks noGrp="1"/>
          </p:cNvSpPr>
          <p:nvPr>
            <p:ph type="ftr" sz="quarter" idx="11"/>
          </p:nvPr>
        </p:nvSpPr>
        <p:spPr/>
        <p:txBody>
          <a:bodyPr/>
          <a:lstStyle/>
          <a:p>
            <a:pPr>
              <a:defRPr/>
            </a:pPr>
            <a:endParaRPr lang="en-US" altLang="en-US"/>
          </a:p>
        </p:txBody>
      </p:sp>
      <p:sp>
        <p:nvSpPr>
          <p:cNvPr id="4" name="Slide Number Placeholder 3">
            <a:extLst>
              <a:ext uri="{FF2B5EF4-FFF2-40B4-BE49-F238E27FC236}">
                <a16:creationId xmlns:a16="http://schemas.microsoft.com/office/drawing/2014/main" xmlns="" id="{3CCFA213-9794-411F-8B23-19C62DA5B965}"/>
              </a:ext>
            </a:extLst>
          </p:cNvPr>
          <p:cNvSpPr>
            <a:spLocks noGrp="1"/>
          </p:cNvSpPr>
          <p:nvPr>
            <p:ph type="sldNum" sz="quarter" idx="12"/>
          </p:nvPr>
        </p:nvSpPr>
        <p:spPr/>
        <p:txBody>
          <a:bodyPr/>
          <a:lstStyle/>
          <a:p>
            <a:fld id="{7D27F462-04F4-473F-8A1F-CA6F73A59751}" type="slidenum">
              <a:rPr lang="en-US" altLang="en-US" smtClean="0"/>
              <a:pPr/>
              <a:t>‹#›</a:t>
            </a:fld>
            <a:endParaRPr lang="en-US" altLang="en-US"/>
          </a:p>
        </p:txBody>
      </p:sp>
    </p:spTree>
    <p:extLst>
      <p:ext uri="{BB962C8B-B14F-4D97-AF65-F5344CB8AC3E}">
        <p14:creationId xmlns:p14="http://schemas.microsoft.com/office/powerpoint/2010/main" xmlns="" val="51751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6AFD44-E52E-4A4C-B754-F498483E1A2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DE69A82B-1B91-4854-8631-B8704F59E72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8E2C858-6099-45EE-A703-ECFB19818E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A0594733-B3B3-4C41-825F-E9731B79DE2C}"/>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xmlns="" id="{2B5BFEE9-4CCA-4244-93C7-7EF989E00B13}"/>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xmlns="" id="{D5F49240-8DD6-4307-84E5-3FC29F299567}"/>
              </a:ext>
            </a:extLst>
          </p:cNvPr>
          <p:cNvSpPr>
            <a:spLocks noGrp="1"/>
          </p:cNvSpPr>
          <p:nvPr>
            <p:ph type="sldNum" sz="quarter" idx="12"/>
          </p:nvPr>
        </p:nvSpPr>
        <p:spPr/>
        <p:txBody>
          <a:bodyPr/>
          <a:lstStyle/>
          <a:p>
            <a:fld id="{18321FE3-BC3D-4243-8D24-057CA0C2BF49}" type="slidenum">
              <a:rPr lang="en-US" altLang="en-US" smtClean="0"/>
              <a:pPr/>
              <a:t>‹#›</a:t>
            </a:fld>
            <a:endParaRPr lang="en-US" altLang="en-US"/>
          </a:p>
        </p:txBody>
      </p:sp>
    </p:spTree>
    <p:extLst>
      <p:ext uri="{BB962C8B-B14F-4D97-AF65-F5344CB8AC3E}">
        <p14:creationId xmlns:p14="http://schemas.microsoft.com/office/powerpoint/2010/main" xmlns="" val="847185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0D354-1A84-4124-B9EB-0E3D853D0C0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8A5B1E1E-8C2A-4352-A232-907337C89A7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ED95748D-E15A-4CF4-8211-25BCA2D2B42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7E14BF7B-6EAF-48B6-A9F5-99633E9F4EE3}"/>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xmlns="" id="{37F4B390-6DF7-435E-A1DA-BBD4DAF7B740}"/>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xmlns="" id="{BDBFEA12-E3EA-4C79-AA52-B516CC7D0CFF}"/>
              </a:ext>
            </a:extLst>
          </p:cNvPr>
          <p:cNvSpPr>
            <a:spLocks noGrp="1"/>
          </p:cNvSpPr>
          <p:nvPr>
            <p:ph type="sldNum" sz="quarter" idx="12"/>
          </p:nvPr>
        </p:nvSpPr>
        <p:spPr/>
        <p:txBody>
          <a:bodyPr/>
          <a:lstStyle/>
          <a:p>
            <a:fld id="{FF2E97A7-6831-4B97-B621-67356DBB6300}" type="slidenum">
              <a:rPr lang="en-US" altLang="en-US" smtClean="0"/>
              <a:pPr/>
              <a:t>‹#›</a:t>
            </a:fld>
            <a:endParaRPr lang="en-US" altLang="en-US"/>
          </a:p>
        </p:txBody>
      </p:sp>
    </p:spTree>
    <p:extLst>
      <p:ext uri="{BB962C8B-B14F-4D97-AF65-F5344CB8AC3E}">
        <p14:creationId xmlns:p14="http://schemas.microsoft.com/office/powerpoint/2010/main" xmlns="" val="136935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936E3A5-18CE-49C3-8458-999CCA19EE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A4A3F94-C204-4B68-BE42-9027C80E528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EDAAE6-0979-4699-9217-81B407D3BF5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xmlns="" id="{F9149E67-1E9C-4496-9754-7098B1096D7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xmlns="" id="{18F7A997-9BC4-4490-B2FF-85BE7226C80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A9085D-4DB0-4FEF-ADA5-BA7827EF5EA8}" type="slidenum">
              <a:rPr lang="en-US" altLang="en-US" smtClean="0"/>
              <a:pPr/>
              <a:t>‹#›</a:t>
            </a:fld>
            <a:endParaRPr lang="en-US" altLang="en-US"/>
          </a:p>
        </p:txBody>
      </p:sp>
    </p:spTree>
    <p:extLst>
      <p:ext uri="{BB962C8B-B14F-4D97-AF65-F5344CB8AC3E}">
        <p14:creationId xmlns:p14="http://schemas.microsoft.com/office/powerpoint/2010/main" xmlns="" val="184389487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my.rachelcarsontrails.org/event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s://www.rachelcarsontrails.org/events/challenge" TargetMode="External"/><Relationship Id="rId2" Type="http://schemas.openxmlformats.org/officeDocument/2006/relationships/hyperlink" Target="https://www.rachelcarsontrails.org/trails/baker-trail" TargetMode="Externa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3.png"/><Relationship Id="rId4" Type="http://schemas.openxmlformats.org/officeDocument/2006/relationships/hyperlink" Target="https://www.rachelcarsontrails.org/events/ultrachallenge"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hyperlink" Target="https://www.rachelcarsontrails.org/trails/rachel-carson-trail" TargetMode="External"/><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rachelcarsontrails.org/trails/geotrail"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www.rachelcarsontrails.org/trails/rachel-carson-trail" TargetMode="External"/><Relationship Id="rId7" Type="http://schemas.openxmlformats.org/officeDocument/2006/relationships/image" Target="../media/image3.png"/><Relationship Id="rId2" Type="http://schemas.openxmlformats.org/officeDocument/2006/relationships/image" Target="../media/image117.gif"/><Relationship Id="rId1" Type="http://schemas.openxmlformats.org/officeDocument/2006/relationships/slideLayout" Target="../slideLayouts/slideLayout7.xml"/><Relationship Id="rId6" Type="http://schemas.openxmlformats.org/officeDocument/2006/relationships/hyperlink" Target="https://www.rachelcarsontrails.org/trails/quest100" TargetMode="External"/><Relationship Id="rId5" Type="http://schemas.openxmlformats.org/officeDocument/2006/relationships/hyperlink" Target="https://www.rachelcarsontrails.org/trails/harmony-trail" TargetMode="External"/><Relationship Id="rId4" Type="http://schemas.openxmlformats.org/officeDocument/2006/relationships/hyperlink" Target="https://www.rachelcarsontrails.org/trails/baker-trai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png"/><Relationship Id="rId7" Type="http://schemas.openxmlformats.org/officeDocument/2006/relationships/hyperlink" Target="https://twitter.com/rachelcarsontc"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instagram.com/rachelcarsontrail/" TargetMode="External"/><Relationship Id="rId11" Type="http://schemas.openxmlformats.org/officeDocument/2006/relationships/image" Target="../media/image123.jpeg"/><Relationship Id="rId5" Type="http://schemas.openxmlformats.org/officeDocument/2006/relationships/hyperlink" Target="https://www.flickr.com/photos/rachelcarsontrailsconservancy/" TargetMode="External"/><Relationship Id="rId10" Type="http://schemas.openxmlformats.org/officeDocument/2006/relationships/image" Target="../media/image122.jpeg"/><Relationship Id="rId4" Type="http://schemas.openxmlformats.org/officeDocument/2006/relationships/hyperlink" Target="https://www.facebook.com/rachelcarsontrails/" TargetMode="External"/><Relationship Id="rId9" Type="http://schemas.openxmlformats.org/officeDocument/2006/relationships/image" Target="../media/image121.png"/></Relationships>
</file>

<file path=ppt/slides/_rels/slide123.xml.rels><?xml version="1.0" encoding="UTF-8" standalone="yes"?>
<Relationships xmlns="http://schemas.openxmlformats.org/package/2006/relationships"><Relationship Id="rId3" Type="http://schemas.openxmlformats.org/officeDocument/2006/relationships/hyperlink" Target="mailto:kganster@verizon.net"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rachelcarsontrails.org/" TargetMode="External"/><Relationship Id="rId4" Type="http://schemas.openxmlformats.org/officeDocument/2006/relationships/hyperlink" Target="mailto:sauersp@ao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rachelcarsontrails.org/events/challenge/rctc22/goaltraining"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rachelcarsontrails.org/events/challenge/rctc23/orientation"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rachelcarsontrail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rachelcarsontrails.org/events"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099" name="TextBox 9"/>
          <p:cNvSpPr txBox="1">
            <a:spLocks noChangeArrowheads="1"/>
          </p:cNvSpPr>
          <p:nvPr/>
        </p:nvSpPr>
        <p:spPr bwMode="auto">
          <a:xfrm>
            <a:off x="325438" y="838200"/>
            <a:ext cx="8458200" cy="707886"/>
          </a:xfrm>
          <a:prstGeom prst="rect">
            <a:avLst/>
          </a:prstGeom>
          <a:noFill/>
          <a:ln w="9525">
            <a:noFill/>
            <a:miter lim="800000"/>
            <a:headEnd/>
            <a:tailEnd/>
          </a:ln>
        </p:spPr>
        <p:txBody>
          <a:bodyPr>
            <a:spAutoFit/>
          </a:bodyPr>
          <a:lstStyle/>
          <a:p>
            <a:pPr algn="ctr"/>
            <a:r>
              <a:rPr lang="en-US" altLang="en-US" sz="2000" dirty="0">
                <a:latin typeface="Phosphate Solid" pitchFamily="2" charset="0"/>
              </a:rPr>
              <a:t>Welcome to the </a:t>
            </a:r>
            <a:r>
              <a:rPr lang="en-US" altLang="en-US" sz="2000" dirty="0" smtClean="0">
                <a:latin typeface="Phosphate Solid" pitchFamily="2" charset="0"/>
              </a:rPr>
              <a:t>2024 Rachel </a:t>
            </a:r>
            <a:r>
              <a:rPr lang="en-US" altLang="en-US" sz="2000" dirty="0">
                <a:latin typeface="Phosphate Solid" pitchFamily="2" charset="0"/>
              </a:rPr>
              <a:t>Carson </a:t>
            </a:r>
          </a:p>
          <a:p>
            <a:pPr algn="ctr"/>
            <a:r>
              <a:rPr lang="en-US" altLang="en-US" sz="2000" dirty="0">
                <a:latin typeface="Phosphate Solid" pitchFamily="2" charset="0"/>
              </a:rPr>
              <a:t>Trail Challenge Prep Talk</a:t>
            </a:r>
          </a:p>
        </p:txBody>
      </p:sp>
      <p:pic>
        <p:nvPicPr>
          <p:cNvPr id="28673" name="Picture 1" descr="C:\1PSS-Data\Rachel-Carson-Docs\RC-Docs_2023\3ROC_Public-Lands_Talks\From-Site_2021-Event\edited-2021\eNP-Finish_51269231570_be0fc19e49_o.jpg"/>
          <p:cNvPicPr>
            <a:picLocks noChangeAspect="1" noChangeArrowheads="1"/>
          </p:cNvPicPr>
          <p:nvPr/>
        </p:nvPicPr>
        <p:blipFill>
          <a:blip r:embed="rId4" cstate="print"/>
          <a:srcRect/>
          <a:stretch>
            <a:fillRect/>
          </a:stretch>
        </p:blipFill>
        <p:spPr bwMode="auto">
          <a:xfrm>
            <a:off x="1371600" y="1752600"/>
            <a:ext cx="6451926" cy="475488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8195" name="TextBox 9"/>
          <p:cNvSpPr txBox="1">
            <a:spLocks noChangeArrowheads="1"/>
          </p:cNvSpPr>
          <p:nvPr/>
        </p:nvSpPr>
        <p:spPr bwMode="auto">
          <a:xfrm>
            <a:off x="381000" y="968375"/>
            <a:ext cx="8458200" cy="1477328"/>
          </a:xfrm>
          <a:prstGeom prst="rect">
            <a:avLst/>
          </a:prstGeom>
          <a:noFill/>
          <a:ln w="9525">
            <a:noFill/>
            <a:miter lim="800000"/>
            <a:headEnd/>
            <a:tailEnd/>
          </a:ln>
        </p:spPr>
        <p:txBody>
          <a:bodyPr wrap="square">
            <a:spAutoFit/>
          </a:bodyPr>
          <a:lstStyle/>
          <a:p>
            <a:pPr algn="ctr"/>
            <a:r>
              <a:rPr lang="en-US" altLang="en-US" sz="2400" b="1" dirty="0">
                <a:solidFill>
                  <a:srgbClr val="FF0000"/>
                </a:solidFill>
                <a:latin typeface="Phosphate Solid" pitchFamily="2" charset="0"/>
              </a:rPr>
              <a:t>Choose </a:t>
            </a:r>
            <a:r>
              <a:rPr lang="en-US" altLang="en-US" sz="2400" b="1" dirty="0" smtClean="0">
                <a:solidFill>
                  <a:srgbClr val="FF0000"/>
                </a:solidFill>
                <a:latin typeface="Phosphate Solid" pitchFamily="2" charset="0"/>
              </a:rPr>
              <a:t>From the </a:t>
            </a:r>
            <a:r>
              <a:rPr lang="en-US" altLang="en-US" sz="2400" b="1" dirty="0">
                <a:solidFill>
                  <a:srgbClr val="FF0000"/>
                </a:solidFill>
                <a:latin typeface="Phosphate Solid" pitchFamily="2" charset="0"/>
              </a:rPr>
              <a:t>three events </a:t>
            </a:r>
            <a:r>
              <a:rPr lang="en-US" altLang="en-US" sz="2400" b="1" dirty="0" smtClean="0">
                <a:solidFill>
                  <a:srgbClr val="FF0000"/>
                </a:solidFill>
                <a:latin typeface="Phosphate Solid" pitchFamily="2" charset="0"/>
              </a:rPr>
              <a:t>! </a:t>
            </a:r>
            <a:endParaRPr lang="en-US" altLang="en-US" sz="2400" b="1" dirty="0">
              <a:solidFill>
                <a:srgbClr val="FF0000"/>
              </a:solidFill>
              <a:latin typeface="Phosphate Solid" pitchFamily="2" charset="0"/>
            </a:endParaRPr>
          </a:p>
          <a:p>
            <a:pPr algn="ctr"/>
            <a:r>
              <a:rPr lang="en-US" altLang="en-US" sz="2000" dirty="0" smtClean="0">
                <a:latin typeface="Phosphate Solid" pitchFamily="2" charset="0"/>
              </a:rPr>
              <a:t>  </a:t>
            </a:r>
            <a:endParaRPr lang="en-US" altLang="en-US" sz="2000" dirty="0">
              <a:latin typeface="Phosphate Solid" pitchFamily="2" charset="0"/>
            </a:endParaRPr>
          </a:p>
          <a:p>
            <a:pPr algn="ctr"/>
            <a:r>
              <a:rPr lang="en-US" sz="2800" dirty="0">
                <a:hlinkClick r:id="rId4"/>
              </a:rPr>
              <a:t>https://my.rachelcarsontrails.org/events</a:t>
            </a:r>
            <a:endParaRPr lang="en-US" altLang="en-US" sz="2800" dirty="0">
              <a:latin typeface="Phosphate Solid" pitchFamily="2" charset="0"/>
            </a:endParaRPr>
          </a:p>
          <a:p>
            <a:pPr algn="ctr"/>
            <a:endParaRPr lang="en-US" altLang="en-US" dirty="0"/>
          </a:p>
        </p:txBody>
      </p:sp>
      <p:sp>
        <p:nvSpPr>
          <p:cNvPr id="2" name="TextBox 1">
            <a:extLst>
              <a:ext uri="{FF2B5EF4-FFF2-40B4-BE49-F238E27FC236}">
                <a16:creationId xmlns:a16="http://schemas.microsoft.com/office/drawing/2014/main" xmlns="" id="{7B8DE5B2-E37D-DA49-A985-46F90A7F48FB}"/>
              </a:ext>
            </a:extLst>
          </p:cNvPr>
          <p:cNvSpPr txBox="1"/>
          <p:nvPr/>
        </p:nvSpPr>
        <p:spPr>
          <a:xfrm>
            <a:off x="1295400" y="2438400"/>
            <a:ext cx="6629400" cy="42165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800100" indent="-34290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285750" indent="-285750">
              <a:buFont typeface="Courier New" panose="02070309020205020404" pitchFamily="49" charset="0"/>
              <a:buChar char="o"/>
              <a:defRPr/>
            </a:pPr>
            <a:r>
              <a:rPr lang="en-US" altLang="en-US" sz="2800" dirty="0">
                <a:solidFill>
                  <a:srgbClr val="FFFFFF"/>
                </a:solidFill>
                <a:latin typeface="Calibri" panose="020F0502020204030204" pitchFamily="34" charset="0"/>
              </a:rPr>
              <a:t> Choose which event is right for you: </a:t>
            </a:r>
          </a:p>
          <a:p>
            <a:pPr marL="914400" lvl="1" indent="-171450">
              <a:buFont typeface="Wingdings" pitchFamily="2" charset="2"/>
              <a:buChar char="Ø"/>
              <a:defRPr/>
            </a:pPr>
            <a:r>
              <a:rPr lang="en-US" altLang="en-US" dirty="0">
                <a:solidFill>
                  <a:srgbClr val="FFFFFF"/>
                </a:solidFill>
                <a:latin typeface="Calibri" panose="020F0502020204030204" pitchFamily="34" charset="0"/>
              </a:rPr>
              <a:t>The Full Challenge (</a:t>
            </a:r>
            <a:r>
              <a:rPr lang="en-US" altLang="en-US" dirty="0" smtClean="0">
                <a:solidFill>
                  <a:srgbClr val="FFFFFF"/>
                </a:solidFill>
                <a:latin typeface="Calibri" panose="020F0502020204030204" pitchFamily="34" charset="0"/>
              </a:rPr>
              <a:t>36+ </a:t>
            </a:r>
            <a:r>
              <a:rPr lang="en-US" altLang="en-US" dirty="0">
                <a:solidFill>
                  <a:srgbClr val="FFFFFF"/>
                </a:solidFill>
                <a:latin typeface="Calibri" panose="020F0502020204030204" pitchFamily="34" charset="0"/>
              </a:rPr>
              <a:t>miles)</a:t>
            </a:r>
          </a:p>
          <a:p>
            <a:pPr marL="914400" lvl="1" indent="-171450">
              <a:buFont typeface="Wingdings" pitchFamily="2" charset="2"/>
              <a:buChar char="Ø"/>
              <a:defRPr/>
            </a:pPr>
            <a:r>
              <a:rPr lang="en-US" altLang="en-US" dirty="0">
                <a:solidFill>
                  <a:srgbClr val="FFFFFF"/>
                </a:solidFill>
                <a:latin typeface="Calibri" panose="020F0502020204030204" pitchFamily="34" charset="0"/>
              </a:rPr>
              <a:t>The Homestead Challenge (17+ miles)</a:t>
            </a:r>
          </a:p>
          <a:p>
            <a:pPr marL="914400" lvl="1" indent="-171450">
              <a:buFont typeface="Wingdings" pitchFamily="2" charset="2"/>
              <a:buChar char="Ø"/>
              <a:defRPr/>
            </a:pPr>
            <a:r>
              <a:rPr lang="en-US" altLang="en-US" dirty="0">
                <a:solidFill>
                  <a:srgbClr val="FFFFFF"/>
                </a:solidFill>
                <a:latin typeface="Calibri" panose="020F0502020204030204" pitchFamily="34" charset="0"/>
              </a:rPr>
              <a:t>Friends &amp; Family Challenge </a:t>
            </a:r>
            <a:r>
              <a:rPr lang="en-US" altLang="en-US" dirty="0" smtClean="0">
                <a:solidFill>
                  <a:srgbClr val="FFFFFF"/>
                </a:solidFill>
                <a:latin typeface="Calibri" panose="020F0502020204030204" pitchFamily="34" charset="0"/>
              </a:rPr>
              <a:t>(8 </a:t>
            </a:r>
            <a:r>
              <a:rPr lang="en-US" altLang="en-US" baseline="30000" dirty="0">
                <a:solidFill>
                  <a:srgbClr val="FFFFFF"/>
                </a:solidFill>
                <a:latin typeface="Calibri" panose="020F0502020204030204" pitchFamily="34" charset="0"/>
              </a:rPr>
              <a:t>+/-</a:t>
            </a:r>
            <a:r>
              <a:rPr lang="en-US" altLang="en-US" dirty="0">
                <a:solidFill>
                  <a:srgbClr val="FFFFFF"/>
                </a:solidFill>
                <a:latin typeface="Calibri" panose="020F0502020204030204" pitchFamily="34" charset="0"/>
              </a:rPr>
              <a:t> miles)</a:t>
            </a:r>
          </a:p>
          <a:p>
            <a:pPr>
              <a:defRPr/>
            </a:pPr>
            <a:endParaRPr lang="en-US" altLang="en-US" sz="2800" dirty="0">
              <a:solidFill>
                <a:srgbClr val="FFFFFF"/>
              </a:solidFill>
              <a:latin typeface="Calibri" panose="020F0502020204030204" pitchFamily="34" charset="0"/>
            </a:endParaRPr>
          </a:p>
          <a:p>
            <a:pPr marL="285750" indent="-285750">
              <a:buFont typeface="Courier New" panose="02070309020205020404" pitchFamily="49" charset="0"/>
              <a:buChar char="o"/>
              <a:defRPr/>
            </a:pPr>
            <a:r>
              <a:rPr lang="en-US" altLang="en-US" sz="2800" dirty="0">
                <a:solidFill>
                  <a:srgbClr val="FFFFFF"/>
                </a:solidFill>
                <a:latin typeface="Calibri" panose="020F0502020204030204" pitchFamily="34" charset="0"/>
              </a:rPr>
              <a:t> Register</a:t>
            </a:r>
          </a:p>
          <a:p>
            <a:pPr>
              <a:defRPr/>
            </a:pPr>
            <a:endParaRPr lang="en-US" altLang="en-US" sz="2800" dirty="0">
              <a:solidFill>
                <a:srgbClr val="FFFFFF"/>
              </a:solidFill>
              <a:latin typeface="Calibri" panose="020F0502020204030204" pitchFamily="34" charset="0"/>
            </a:endParaRPr>
          </a:p>
          <a:p>
            <a:pPr marL="285750" indent="-285750">
              <a:buFont typeface="Courier New" panose="02070309020205020404" pitchFamily="49" charset="0"/>
              <a:buChar char="o"/>
              <a:defRPr/>
            </a:pPr>
            <a:r>
              <a:rPr lang="en-US" altLang="en-US" sz="2800" dirty="0">
                <a:solidFill>
                  <a:srgbClr val="FFFFFF"/>
                </a:solidFill>
                <a:latin typeface="Calibri" panose="020F0502020204030204" pitchFamily="34" charset="0"/>
              </a:rPr>
              <a:t>Pay the registration fee, secure your place, and wonder what you just got yourself into!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92163" name="TextBox 9"/>
          <p:cNvSpPr txBox="1">
            <a:spLocks noChangeArrowheads="1"/>
          </p:cNvSpPr>
          <p:nvPr/>
        </p:nvSpPr>
        <p:spPr bwMode="auto">
          <a:xfrm>
            <a:off x="457200" y="720725"/>
            <a:ext cx="8458200" cy="460375"/>
          </a:xfrm>
          <a:prstGeom prst="rect">
            <a:avLst/>
          </a:prstGeom>
          <a:noFill/>
          <a:ln w="9525">
            <a:noFill/>
            <a:miter lim="800000"/>
            <a:headEnd/>
            <a:tailEnd/>
          </a:ln>
        </p:spPr>
        <p:txBody>
          <a:bodyPr>
            <a:spAutoFit/>
          </a:bodyPr>
          <a:lstStyle/>
          <a:p>
            <a:pPr algn="ctr"/>
            <a:r>
              <a:rPr lang="en-US" altLang="en-US">
                <a:latin typeface="Phosphate Solid" pitchFamily="2" charset="0"/>
              </a:rPr>
              <a:t>Whoo hooooooo</a:t>
            </a:r>
          </a:p>
        </p:txBody>
      </p:sp>
      <p:pic>
        <p:nvPicPr>
          <p:cNvPr id="92164" name="Content Placeholder 3" descr="2015_19339434881_4df62cff28_z.jpg"/>
          <p:cNvPicPr>
            <a:picLocks noChangeAspect="1" noChangeArrowheads="1"/>
          </p:cNvPicPr>
          <p:nvPr/>
        </p:nvPicPr>
        <p:blipFill>
          <a:blip r:embed="rId3" cstate="print"/>
          <a:srcRect/>
          <a:stretch>
            <a:fillRect/>
          </a:stretch>
        </p:blipFill>
        <p:spPr bwMode="auto">
          <a:xfrm>
            <a:off x="2913063" y="1825625"/>
            <a:ext cx="3317875" cy="4351338"/>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94211" name="TextBox 9"/>
          <p:cNvSpPr txBox="1">
            <a:spLocks noChangeArrowheads="1"/>
          </p:cNvSpPr>
          <p:nvPr/>
        </p:nvSpPr>
        <p:spPr bwMode="auto">
          <a:xfrm>
            <a:off x="457200" y="720725"/>
            <a:ext cx="8458200" cy="460375"/>
          </a:xfrm>
          <a:prstGeom prst="rect">
            <a:avLst/>
          </a:prstGeom>
          <a:noFill/>
          <a:ln w="9525">
            <a:noFill/>
            <a:miter lim="800000"/>
            <a:headEnd/>
            <a:tailEnd/>
          </a:ln>
        </p:spPr>
        <p:txBody>
          <a:bodyPr>
            <a:spAutoFit/>
          </a:bodyPr>
          <a:lstStyle/>
          <a:p>
            <a:pPr algn="ctr"/>
            <a:r>
              <a:rPr lang="en-US" altLang="en-US">
                <a:latin typeface="Phosphate Solid" pitchFamily="2" charset="0"/>
              </a:rPr>
              <a:t>THE END</a:t>
            </a:r>
          </a:p>
        </p:txBody>
      </p:sp>
      <p:pic>
        <p:nvPicPr>
          <p:cNvPr id="121858" name="Picture 2" descr="F:\PSS-Work-Pictures\Pictures_Current\Rachel-Carson\Rachel-Carson_2018\Challenge_06-23-18_Pictures\Misc-People\eRCTC_06-23-18_Bob_P6230321.jpg"/>
          <p:cNvPicPr>
            <a:picLocks noChangeAspect="1" noChangeArrowheads="1"/>
          </p:cNvPicPr>
          <p:nvPr/>
        </p:nvPicPr>
        <p:blipFill>
          <a:blip r:embed="rId3" cstate="print"/>
          <a:srcRect/>
          <a:stretch>
            <a:fillRect/>
          </a:stretch>
        </p:blipFill>
        <p:spPr bwMode="auto">
          <a:xfrm>
            <a:off x="2133600" y="1066800"/>
            <a:ext cx="4816856" cy="548640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94211" name="TextBox 9"/>
          <p:cNvSpPr txBox="1">
            <a:spLocks noChangeArrowheads="1"/>
          </p:cNvSpPr>
          <p:nvPr/>
        </p:nvSpPr>
        <p:spPr bwMode="auto">
          <a:xfrm>
            <a:off x="457200" y="720725"/>
            <a:ext cx="8458200" cy="460375"/>
          </a:xfrm>
          <a:prstGeom prst="rect">
            <a:avLst/>
          </a:prstGeom>
          <a:noFill/>
          <a:ln w="9525">
            <a:noFill/>
            <a:miter lim="800000"/>
            <a:headEnd/>
            <a:tailEnd/>
          </a:ln>
        </p:spPr>
        <p:txBody>
          <a:bodyPr>
            <a:spAutoFit/>
          </a:bodyPr>
          <a:lstStyle/>
          <a:p>
            <a:pPr algn="ctr"/>
            <a:r>
              <a:rPr lang="en-US" altLang="en-US">
                <a:latin typeface="Phosphate Solid" pitchFamily="2" charset="0"/>
              </a:rPr>
              <a:t>THE END</a:t>
            </a:r>
          </a:p>
        </p:txBody>
      </p:sp>
      <p:pic>
        <p:nvPicPr>
          <p:cNvPr id="94212" name="Picture 2" descr="Finish(227)"/>
          <p:cNvPicPr>
            <a:picLocks noChangeAspect="1" noChangeArrowheads="1"/>
          </p:cNvPicPr>
          <p:nvPr/>
        </p:nvPicPr>
        <p:blipFill>
          <a:blip r:embed="rId3" cstate="print"/>
          <a:srcRect/>
          <a:stretch>
            <a:fillRect/>
          </a:stretch>
        </p:blipFill>
        <p:spPr bwMode="auto">
          <a:xfrm>
            <a:off x="1295400" y="1752600"/>
            <a:ext cx="6329363" cy="4391025"/>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93187" name="TextBox 9"/>
          <p:cNvSpPr txBox="1">
            <a:spLocks noChangeArrowheads="1"/>
          </p:cNvSpPr>
          <p:nvPr/>
        </p:nvSpPr>
        <p:spPr bwMode="auto">
          <a:xfrm>
            <a:off x="457200" y="720725"/>
            <a:ext cx="8458200" cy="460375"/>
          </a:xfrm>
          <a:prstGeom prst="rect">
            <a:avLst/>
          </a:prstGeom>
          <a:noFill/>
          <a:ln w="9525">
            <a:noFill/>
            <a:miter lim="800000"/>
            <a:headEnd/>
            <a:tailEnd/>
          </a:ln>
        </p:spPr>
        <p:txBody>
          <a:bodyPr>
            <a:spAutoFit/>
          </a:bodyPr>
          <a:lstStyle/>
          <a:p>
            <a:pPr algn="ctr"/>
            <a:r>
              <a:rPr lang="en-US" altLang="en-US">
                <a:latin typeface="Phosphate Solid" pitchFamily="2" charset="0"/>
              </a:rPr>
              <a:t>THE END</a:t>
            </a:r>
          </a:p>
        </p:txBody>
      </p:sp>
      <p:pic>
        <p:nvPicPr>
          <p:cNvPr id="93188" name="Picture 2" descr="C:\2PSS Pictures\Rachel-Carson\Rachel-Carson_2016\RC-Event_06-18-16a\Ralph-Swain\edited-Ralph\e1RC_06-18-16_Ralph-Swain_DSC_0277.jpg"/>
          <p:cNvPicPr>
            <a:picLocks noChangeAspect="1" noChangeArrowheads="1"/>
          </p:cNvPicPr>
          <p:nvPr/>
        </p:nvPicPr>
        <p:blipFill>
          <a:blip r:embed="rId3" cstate="print"/>
          <a:srcRect/>
          <a:stretch>
            <a:fillRect/>
          </a:stretch>
        </p:blipFill>
        <p:spPr bwMode="auto">
          <a:xfrm>
            <a:off x="2133600" y="1181100"/>
            <a:ext cx="5105400" cy="4538663"/>
          </a:xfrm>
          <a:prstGeom prst="rect">
            <a:avLst/>
          </a:prstGeom>
          <a:noFill/>
          <a:ln w="9525">
            <a:noFill/>
            <a:miter lim="800000"/>
            <a:headEnd/>
            <a:tailEnd/>
          </a:ln>
        </p:spPr>
      </p:pic>
      <p:sp>
        <p:nvSpPr>
          <p:cNvPr id="93189" name="TextBox 1"/>
          <p:cNvSpPr txBox="1">
            <a:spLocks noChangeArrowheads="1"/>
          </p:cNvSpPr>
          <p:nvPr/>
        </p:nvSpPr>
        <p:spPr bwMode="auto">
          <a:xfrm>
            <a:off x="1371600" y="5867400"/>
            <a:ext cx="6705600" cy="830263"/>
          </a:xfrm>
          <a:prstGeom prst="rect">
            <a:avLst/>
          </a:prstGeom>
          <a:noFill/>
          <a:ln w="9525">
            <a:noFill/>
            <a:miter lim="800000"/>
            <a:headEnd/>
            <a:tailEnd/>
          </a:ln>
        </p:spPr>
        <p:txBody>
          <a:bodyPr>
            <a:spAutoFit/>
          </a:bodyPr>
          <a:lstStyle/>
          <a:p>
            <a:pPr algn="ctr"/>
            <a:r>
              <a:rPr lang="en-US" altLang="en-US">
                <a:latin typeface="American Typewriter" pitchFamily="18" charset="0"/>
              </a:rPr>
              <a:t>Ralph Swain 81 years young finishes </a:t>
            </a:r>
          </a:p>
          <a:p>
            <a:pPr algn="ctr"/>
            <a:r>
              <a:rPr lang="en-US" altLang="en-US">
                <a:latin typeface="American Typewriter" pitchFamily="18" charset="0"/>
              </a:rPr>
              <a:t>the  Homestead Challenge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inish(109)"/>
          <p:cNvPicPr>
            <a:picLocks noChangeAspect="1" noChangeArrowheads="1"/>
          </p:cNvPicPr>
          <p:nvPr/>
        </p:nvPicPr>
        <p:blipFill>
          <a:blip r:embed="rId2" cstate="print"/>
          <a:srcRect/>
          <a:stretch>
            <a:fillRect/>
          </a:stretch>
        </p:blipFill>
        <p:spPr bwMode="auto">
          <a:xfrm>
            <a:off x="1143000" y="1600200"/>
            <a:ext cx="6253163" cy="4238625"/>
          </a:xfrm>
          <a:prstGeom prst="rect">
            <a:avLst/>
          </a:prstGeom>
          <a:noFill/>
          <a:ln w="9525">
            <a:noFill/>
            <a:miter lim="800000"/>
            <a:headEnd/>
            <a:tailEnd/>
          </a:ln>
        </p:spPr>
      </p:pic>
      <p:sp>
        <p:nvSpPr>
          <p:cNvPr id="86019" name="Rectangle 3"/>
          <p:cNvSpPr>
            <a:spLocks noGrp="1" noChangeArrowheads="1"/>
          </p:cNvSpPr>
          <p:nvPr>
            <p:ph type="title" idx="4294967295"/>
          </p:nvPr>
        </p:nvSpPr>
        <p:spPr/>
        <p:txBody>
          <a:bodyPr/>
          <a:lstStyle/>
          <a:p>
            <a:pPr eaLnBrk="1" hangingPunct="1"/>
            <a:r>
              <a:rPr lang="en-US" altLang="en-US" smtClean="0"/>
              <a:t>A muddy finisher</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algn="ctr"/>
            <a:r>
              <a:rPr lang="en-US" b="1" dirty="0" smtClean="0">
                <a:solidFill>
                  <a:srgbClr val="FF0000"/>
                </a:solidFill>
              </a:rPr>
              <a:t>Just a little tired !</a:t>
            </a:r>
          </a:p>
        </p:txBody>
      </p:sp>
      <p:pic>
        <p:nvPicPr>
          <p:cNvPr id="87043" name="Content Placeholder 3" descr="2015_19122149328_b55804b786_z.jpg"/>
          <p:cNvPicPr>
            <a:picLocks noGrp="1" noChangeAspect="1"/>
          </p:cNvPicPr>
          <p:nvPr>
            <p:ph idx="1"/>
          </p:nvPr>
        </p:nvPicPr>
        <p:blipFill>
          <a:blip r:embed="rId2" cstate="print"/>
          <a:srcRect/>
          <a:stretch>
            <a:fillRect/>
          </a:stretch>
        </p:blipFill>
        <p:spPr>
          <a:xfrm>
            <a:off x="1970088" y="1981200"/>
            <a:ext cx="5203825" cy="4114800"/>
          </a:xfr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97283"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b="1" dirty="0">
                <a:solidFill>
                  <a:srgbClr val="FF0000"/>
                </a:solidFill>
                <a:latin typeface="Phosphate Solid" pitchFamily="2" charset="0"/>
              </a:rPr>
              <a:t>Picnic at </a:t>
            </a:r>
            <a:r>
              <a:rPr lang="en-US" altLang="en-US" b="1" dirty="0" smtClean="0">
                <a:solidFill>
                  <a:srgbClr val="FF0000"/>
                </a:solidFill>
                <a:latin typeface="Phosphate Solid" pitchFamily="2" charset="0"/>
              </a:rPr>
              <a:t>North Park  -- </a:t>
            </a:r>
            <a:r>
              <a:rPr lang="en-US" altLang="en-US" b="1" dirty="0" err="1" smtClean="0">
                <a:solidFill>
                  <a:srgbClr val="FF0000"/>
                </a:solidFill>
                <a:latin typeface="Phosphate Solid" pitchFamily="2" charset="0"/>
              </a:rPr>
              <a:t>Harmar</a:t>
            </a:r>
            <a:r>
              <a:rPr lang="en-US" altLang="en-US" b="1" dirty="0" smtClean="0">
                <a:solidFill>
                  <a:srgbClr val="FF0000"/>
                </a:solidFill>
                <a:latin typeface="Phosphate Solid" pitchFamily="2" charset="0"/>
              </a:rPr>
              <a:t> Shelter  </a:t>
            </a:r>
            <a:endParaRPr lang="en-US" altLang="en-US" b="1" dirty="0">
              <a:solidFill>
                <a:srgbClr val="FF0000"/>
              </a:solidFill>
              <a:latin typeface="Phosphate Solid" pitchFamily="2" charset="0"/>
            </a:endParaRPr>
          </a:p>
        </p:txBody>
      </p:sp>
      <p:pic>
        <p:nvPicPr>
          <p:cNvPr id="5" name="Picture 4" descr="eePicnic-2018_42332467244_4c868370c0_k.jpg"/>
          <p:cNvPicPr>
            <a:picLocks noChangeAspect="1"/>
          </p:cNvPicPr>
          <p:nvPr/>
        </p:nvPicPr>
        <p:blipFill>
          <a:blip r:embed="rId3" cstate="print"/>
          <a:stretch>
            <a:fillRect/>
          </a:stretch>
        </p:blipFill>
        <p:spPr>
          <a:xfrm>
            <a:off x="914400" y="1219200"/>
            <a:ext cx="7315200" cy="487680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97283"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a:latin typeface="Phosphate Solid" pitchFamily="2" charset="0"/>
              </a:rPr>
              <a:t>Picnic at </a:t>
            </a:r>
            <a:r>
              <a:rPr lang="en-US" altLang="en-US" dirty="0" smtClean="0">
                <a:latin typeface="Phosphate Solid" pitchFamily="2" charset="0"/>
              </a:rPr>
              <a:t>North Park </a:t>
            </a:r>
            <a:endParaRPr lang="en-US" altLang="en-US" dirty="0">
              <a:latin typeface="Phosphate Solid" pitchFamily="2" charset="0"/>
            </a:endParaRPr>
          </a:p>
        </p:txBody>
      </p:sp>
      <p:pic>
        <p:nvPicPr>
          <p:cNvPr id="5" name="Picture 4" descr="ePicnic_2018_42332477334_37603e4efd_c.jpg"/>
          <p:cNvPicPr>
            <a:picLocks noChangeAspect="1"/>
          </p:cNvPicPr>
          <p:nvPr/>
        </p:nvPicPr>
        <p:blipFill>
          <a:blip r:embed="rId3" cstate="print"/>
          <a:stretch>
            <a:fillRect/>
          </a:stretch>
        </p:blipFill>
        <p:spPr>
          <a:xfrm>
            <a:off x="1614487" y="1457325"/>
            <a:ext cx="5915025" cy="394335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graphicFrame>
        <p:nvGraphicFramePr>
          <p:cNvPr id="5" name="Table 4"/>
          <p:cNvGraphicFramePr>
            <a:graphicFrameLocks noGrp="1"/>
          </p:cNvGraphicFramePr>
          <p:nvPr/>
        </p:nvGraphicFramePr>
        <p:xfrm>
          <a:off x="914400" y="1623884"/>
          <a:ext cx="7239000" cy="4584221"/>
        </p:xfrm>
        <a:graphic>
          <a:graphicData uri="http://schemas.openxmlformats.org/drawingml/2006/table">
            <a:tbl>
              <a:tblPr/>
              <a:tblGrid>
                <a:gridCol w="1981200"/>
                <a:gridCol w="2133600"/>
                <a:gridCol w="1524000"/>
                <a:gridCol w="1600200"/>
              </a:tblGrid>
              <a:tr h="448082">
                <a:tc gridSpan="4">
                  <a:txBody>
                    <a:bodyPr/>
                    <a:lstStyle/>
                    <a:p>
                      <a:pPr marL="0" marR="0" algn="ctr">
                        <a:spcBef>
                          <a:spcPts val="0"/>
                        </a:spcBef>
                        <a:spcAft>
                          <a:spcPts val="0"/>
                        </a:spcAft>
                      </a:pPr>
                      <a:r>
                        <a:rPr lang="en-US" sz="1400" b="1" dirty="0">
                          <a:solidFill>
                            <a:srgbClr val="000000"/>
                          </a:solidFill>
                          <a:latin typeface="Times New Roman"/>
                          <a:ea typeface="Times New Roman"/>
                          <a:cs typeface="Times New Roman"/>
                        </a:rPr>
                        <a:t>Oldest &amp; Youngest Females to Complete the Full Rachel Carson Trail Challenge</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88113">
                <a:tc>
                  <a:txBody>
                    <a:bodyPr/>
                    <a:lstStyle/>
                    <a:p>
                      <a:pPr marL="0" marR="0">
                        <a:spcBef>
                          <a:spcPts val="0"/>
                        </a:spcBef>
                        <a:spcAft>
                          <a:spcPts val="0"/>
                        </a:spcAft>
                      </a:pPr>
                      <a:r>
                        <a:rPr lang="en-US" sz="1300" b="1" dirty="0">
                          <a:solidFill>
                            <a:srgbClr val="FF0000"/>
                          </a:solidFill>
                          <a:latin typeface="Times New Roman"/>
                          <a:ea typeface="Times New Roman"/>
                          <a:cs typeface="Times New Roman"/>
                        </a:rPr>
                        <a:t>2015:  Youngest Female</a:t>
                      </a:r>
                      <a:endParaRPr lang="en-US" sz="13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b="1">
                          <a:solidFill>
                            <a:srgbClr val="FF0000"/>
                          </a:solidFill>
                          <a:latin typeface="Times New Roman"/>
                          <a:ea typeface="Times New Roman"/>
                          <a:cs typeface="Times New Roman"/>
                        </a:rPr>
                        <a:t>Katie Schwartzman</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a:solidFill>
                            <a:srgbClr val="FF0000"/>
                          </a:solidFill>
                          <a:latin typeface="Times New Roman"/>
                          <a:ea typeface="Times New Roman"/>
                          <a:cs typeface="Times New Roman"/>
                        </a:rPr>
                        <a:t>13</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a:solidFill>
                            <a:srgbClr val="FF0000"/>
                          </a:solidFill>
                          <a:latin typeface="Times New Roman"/>
                          <a:ea typeface="Times New Roman"/>
                          <a:cs typeface="Times New Roman"/>
                        </a:rPr>
                        <a:t>14 35 25</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266">
                <a:tc>
                  <a:txBody>
                    <a:bodyPr/>
                    <a:lstStyle/>
                    <a:p>
                      <a:pPr marL="0" marR="0">
                        <a:spcBef>
                          <a:spcPts val="0"/>
                        </a:spcBef>
                        <a:spcAft>
                          <a:spcPts val="0"/>
                        </a:spcAft>
                      </a:pPr>
                      <a:r>
                        <a:rPr lang="en-US" sz="1300" b="1" dirty="0">
                          <a:latin typeface="Times New Roman"/>
                          <a:ea typeface="Times New Roman"/>
                          <a:cs typeface="Times New Roman"/>
                        </a:rPr>
                        <a:t>2016:  Youngest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2021:  Youngest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2017:  Youngest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2023:  Youngest Female</a:t>
                      </a:r>
                      <a:endParaRPr lang="en-US" sz="13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b="1">
                          <a:latin typeface="Times New Roman"/>
                          <a:ea typeface="Times New Roman"/>
                          <a:cs typeface="Times New Roman"/>
                        </a:rPr>
                        <a:t>Katie Schwartzman</a:t>
                      </a:r>
                      <a:endParaRPr lang="en-US" sz="1300">
                        <a:latin typeface="Times New Roman"/>
                        <a:ea typeface="Times New Roman"/>
                        <a:cs typeface="Times New Roman"/>
                      </a:endParaRPr>
                    </a:p>
                    <a:p>
                      <a:pPr marL="0" marR="0">
                        <a:spcBef>
                          <a:spcPts val="0"/>
                        </a:spcBef>
                        <a:spcAft>
                          <a:spcPts val="0"/>
                        </a:spcAft>
                      </a:pPr>
                      <a:r>
                        <a:rPr lang="en-US" sz="1300" b="1">
                          <a:latin typeface="Times New Roman"/>
                          <a:ea typeface="Times New Roman"/>
                          <a:cs typeface="Times New Roman"/>
                        </a:rPr>
                        <a:t>Lorelei Lehman</a:t>
                      </a:r>
                      <a:endParaRPr lang="en-US" sz="1300">
                        <a:latin typeface="Times New Roman"/>
                        <a:ea typeface="Times New Roman"/>
                        <a:cs typeface="Times New Roman"/>
                      </a:endParaRPr>
                    </a:p>
                    <a:p>
                      <a:pPr marL="0" marR="0">
                        <a:spcBef>
                          <a:spcPts val="0"/>
                        </a:spcBef>
                        <a:spcAft>
                          <a:spcPts val="0"/>
                        </a:spcAft>
                      </a:pPr>
                      <a:r>
                        <a:rPr lang="en-US" sz="1300" b="1">
                          <a:latin typeface="Times New Roman"/>
                          <a:ea typeface="Times New Roman"/>
                          <a:cs typeface="Times New Roman"/>
                        </a:rPr>
                        <a:t>Esmee de Cortie</a:t>
                      </a:r>
                      <a:endParaRPr lang="en-US" sz="1300">
                        <a:latin typeface="Times New Roman"/>
                        <a:ea typeface="Times New Roman"/>
                        <a:cs typeface="Times New Roman"/>
                      </a:endParaRPr>
                    </a:p>
                    <a:p>
                      <a:pPr marL="0" marR="0">
                        <a:spcBef>
                          <a:spcPts val="0"/>
                        </a:spcBef>
                        <a:spcAft>
                          <a:spcPts val="0"/>
                        </a:spcAft>
                      </a:pPr>
                      <a:r>
                        <a:rPr lang="en-US" sz="1300" b="1">
                          <a:latin typeface="Times New Roman"/>
                          <a:ea typeface="Times New Roman"/>
                          <a:cs typeface="Times New Roman"/>
                        </a:rPr>
                        <a:t>Paula, Ella</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a:latin typeface="Times New Roman"/>
                          <a:ea typeface="Times New Roman"/>
                          <a:cs typeface="Times New Roman"/>
                        </a:rPr>
                        <a:t>14</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14</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16</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18</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a:latin typeface="Times New Roman"/>
                          <a:ea typeface="Times New Roman"/>
                          <a:cs typeface="Times New Roman"/>
                        </a:rPr>
                        <a:t>14 08 29</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13 20 49</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12 59 56</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12 46 22</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113">
                <a:tc>
                  <a:txBody>
                    <a:bodyPr/>
                    <a:lstStyle/>
                    <a:p>
                      <a:pPr marL="0" marR="0">
                        <a:spcBef>
                          <a:spcPts val="0"/>
                        </a:spcBef>
                        <a:spcAft>
                          <a:spcPts val="0"/>
                        </a:spcAft>
                      </a:pPr>
                      <a:r>
                        <a:rPr lang="en-US" sz="1300" b="1" dirty="0">
                          <a:solidFill>
                            <a:srgbClr val="FF0000"/>
                          </a:solidFill>
                          <a:latin typeface="Times New Roman"/>
                          <a:ea typeface="Times New Roman"/>
                          <a:cs typeface="Times New Roman"/>
                        </a:rPr>
                        <a:t>2015:  Oldest Female</a:t>
                      </a:r>
                      <a:endParaRPr lang="en-US" sz="13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b="1">
                          <a:solidFill>
                            <a:srgbClr val="FF0000"/>
                          </a:solidFill>
                          <a:latin typeface="Times New Roman"/>
                          <a:ea typeface="Times New Roman"/>
                          <a:cs typeface="Times New Roman"/>
                        </a:rPr>
                        <a:t>Beverly Yates</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a:solidFill>
                            <a:srgbClr val="FF0000"/>
                          </a:solidFill>
                          <a:latin typeface="Times New Roman"/>
                          <a:ea typeface="Times New Roman"/>
                          <a:cs typeface="Times New Roman"/>
                        </a:rPr>
                        <a:t>73</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a:solidFill>
                            <a:srgbClr val="FF0000"/>
                          </a:solidFill>
                          <a:latin typeface="Times New Roman"/>
                          <a:ea typeface="Times New Roman"/>
                          <a:cs typeface="Times New Roman"/>
                        </a:rPr>
                        <a:t>11 39 38</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7832">
                <a:tc>
                  <a:txBody>
                    <a:bodyPr/>
                    <a:lstStyle/>
                    <a:p>
                      <a:pPr marL="0" marR="0">
                        <a:spcBef>
                          <a:spcPts val="0"/>
                        </a:spcBef>
                        <a:spcAft>
                          <a:spcPts val="0"/>
                        </a:spcAft>
                      </a:pPr>
                      <a:r>
                        <a:rPr lang="en-US" sz="1300" b="1" dirty="0">
                          <a:latin typeface="Times New Roman"/>
                          <a:ea typeface="Times New Roman"/>
                          <a:cs typeface="Times New Roman"/>
                        </a:rPr>
                        <a:t>2016:  Oldest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2022:  Oldest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2014:  Oldest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2021:  Oldest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2021:  Oldest Female</a:t>
                      </a:r>
                      <a:endParaRPr lang="en-US" sz="13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b="1">
                          <a:latin typeface="Times New Roman"/>
                          <a:ea typeface="Times New Roman"/>
                          <a:cs typeface="Times New Roman"/>
                        </a:rPr>
                        <a:t>Gretchen Herda</a:t>
                      </a:r>
                      <a:endParaRPr lang="en-US" sz="1300">
                        <a:latin typeface="Times New Roman"/>
                        <a:ea typeface="Times New Roman"/>
                        <a:cs typeface="Times New Roman"/>
                      </a:endParaRPr>
                    </a:p>
                    <a:p>
                      <a:pPr marL="0" marR="0">
                        <a:spcBef>
                          <a:spcPts val="0"/>
                        </a:spcBef>
                        <a:spcAft>
                          <a:spcPts val="0"/>
                        </a:spcAft>
                      </a:pPr>
                      <a:r>
                        <a:rPr lang="en-US" sz="1300" b="1">
                          <a:latin typeface="Times New Roman"/>
                          <a:ea typeface="Times New Roman"/>
                          <a:cs typeface="Times New Roman"/>
                        </a:rPr>
                        <a:t>Terri Thompson</a:t>
                      </a:r>
                      <a:endParaRPr lang="en-US" sz="1300">
                        <a:latin typeface="Times New Roman"/>
                        <a:ea typeface="Times New Roman"/>
                        <a:cs typeface="Times New Roman"/>
                      </a:endParaRPr>
                    </a:p>
                    <a:p>
                      <a:pPr marL="0" marR="0">
                        <a:spcBef>
                          <a:spcPts val="0"/>
                        </a:spcBef>
                        <a:spcAft>
                          <a:spcPts val="0"/>
                        </a:spcAft>
                      </a:pPr>
                      <a:r>
                        <a:rPr lang="en-US" sz="1300" b="1">
                          <a:latin typeface="Times New Roman"/>
                          <a:ea typeface="Times New Roman"/>
                          <a:cs typeface="Times New Roman"/>
                        </a:rPr>
                        <a:t>Kay Walburn</a:t>
                      </a:r>
                      <a:endParaRPr lang="en-US" sz="1300">
                        <a:latin typeface="Times New Roman"/>
                        <a:ea typeface="Times New Roman"/>
                        <a:cs typeface="Times New Roman"/>
                      </a:endParaRPr>
                    </a:p>
                    <a:p>
                      <a:pPr marL="0" marR="0">
                        <a:spcBef>
                          <a:spcPts val="0"/>
                        </a:spcBef>
                        <a:spcAft>
                          <a:spcPts val="0"/>
                        </a:spcAft>
                      </a:pPr>
                      <a:r>
                        <a:rPr lang="en-US" sz="1300" b="1">
                          <a:latin typeface="Times New Roman"/>
                          <a:ea typeface="Times New Roman"/>
                          <a:cs typeface="Times New Roman"/>
                        </a:rPr>
                        <a:t>Terri Thompson</a:t>
                      </a:r>
                      <a:endParaRPr lang="en-US" sz="1300">
                        <a:latin typeface="Times New Roman"/>
                        <a:ea typeface="Times New Roman"/>
                        <a:cs typeface="Times New Roman"/>
                      </a:endParaRPr>
                    </a:p>
                    <a:p>
                      <a:pPr marL="0" marR="0">
                        <a:spcBef>
                          <a:spcPts val="0"/>
                        </a:spcBef>
                        <a:spcAft>
                          <a:spcPts val="0"/>
                        </a:spcAft>
                      </a:pPr>
                      <a:r>
                        <a:rPr lang="en-US" sz="1300" b="1">
                          <a:latin typeface="Times New Roman"/>
                          <a:ea typeface="Times New Roman"/>
                          <a:cs typeface="Times New Roman"/>
                        </a:rPr>
                        <a:t>Tracey Johnson Brookins</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a:latin typeface="Times New Roman"/>
                          <a:ea typeface="Times New Roman"/>
                          <a:cs typeface="Times New Roman"/>
                        </a:rPr>
                        <a:t>69</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66</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66</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65</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65</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a:latin typeface="Times New Roman"/>
                          <a:ea typeface="Times New Roman"/>
                          <a:cs typeface="Times New Roman"/>
                        </a:rPr>
                        <a:t>13 24 27</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13 45 01</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14 11 53</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13 04 39</a:t>
                      </a:r>
                      <a:endParaRPr lang="en-US" sz="1300">
                        <a:latin typeface="Times New Roman"/>
                        <a:ea typeface="Times New Roman"/>
                        <a:cs typeface="Times New Roman"/>
                      </a:endParaRPr>
                    </a:p>
                    <a:p>
                      <a:pPr marL="0" marR="0" algn="ctr">
                        <a:spcBef>
                          <a:spcPts val="0"/>
                        </a:spcBef>
                        <a:spcAft>
                          <a:spcPts val="0"/>
                        </a:spcAft>
                      </a:pPr>
                      <a:r>
                        <a:rPr lang="en-US" sz="1300" b="1">
                          <a:latin typeface="Times New Roman"/>
                          <a:ea typeface="Times New Roman"/>
                          <a:cs typeface="Times New Roman"/>
                        </a:rPr>
                        <a:t>12 25 10</a:t>
                      </a:r>
                      <a:endParaRPr lang="en-US" sz="13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398">
                <a:tc>
                  <a:txBody>
                    <a:bodyPr/>
                    <a:lstStyle/>
                    <a:p>
                      <a:pPr marL="0" marR="0">
                        <a:spcBef>
                          <a:spcPts val="0"/>
                        </a:spcBef>
                        <a:spcAft>
                          <a:spcPts val="0"/>
                        </a:spcAft>
                      </a:pP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2023   Oldest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2023   Oldest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2023   Oldest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2023  Oldest Female</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2023  Oldest Female</a:t>
                      </a:r>
                      <a:endParaRPr lang="en-US" sz="13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b="1" dirty="0">
                          <a:latin typeface="Times New Roman"/>
                          <a:ea typeface="Times New Roman"/>
                          <a:cs typeface="Times New Roman"/>
                        </a:rPr>
                        <a:t>Johnson </a:t>
                      </a:r>
                      <a:r>
                        <a:rPr lang="en-US" sz="1300" b="1" dirty="0" err="1">
                          <a:latin typeface="Times New Roman"/>
                          <a:ea typeface="Times New Roman"/>
                          <a:cs typeface="Times New Roman"/>
                        </a:rPr>
                        <a:t>Brookins</a:t>
                      </a:r>
                      <a:r>
                        <a:rPr lang="en-US" sz="1300" b="1" dirty="0">
                          <a:latin typeface="Times New Roman"/>
                          <a:ea typeface="Times New Roman"/>
                          <a:cs typeface="Times New Roman"/>
                        </a:rPr>
                        <a:t>, Tracey</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Thompson, Barb</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Thompson, Terri</a:t>
                      </a:r>
                      <a:endParaRPr lang="en-US" sz="1300" dirty="0">
                        <a:latin typeface="Times New Roman"/>
                        <a:ea typeface="Times New Roman"/>
                        <a:cs typeface="Times New Roman"/>
                      </a:endParaRPr>
                    </a:p>
                    <a:p>
                      <a:pPr marL="0" marR="0">
                        <a:spcBef>
                          <a:spcPts val="0"/>
                        </a:spcBef>
                        <a:spcAft>
                          <a:spcPts val="0"/>
                        </a:spcAft>
                      </a:pPr>
                      <a:r>
                        <a:rPr lang="en-US" sz="1300" b="1" dirty="0" err="1">
                          <a:latin typeface="Times New Roman"/>
                          <a:ea typeface="Times New Roman"/>
                          <a:cs typeface="Times New Roman"/>
                        </a:rPr>
                        <a:t>Tatus</a:t>
                      </a:r>
                      <a:r>
                        <a:rPr lang="en-US" sz="1300" b="1" dirty="0">
                          <a:latin typeface="Times New Roman"/>
                          <a:ea typeface="Times New Roman"/>
                          <a:cs typeface="Times New Roman"/>
                        </a:rPr>
                        <a:t>, Betty</a:t>
                      </a:r>
                      <a:endParaRPr lang="en-US" sz="1300" dirty="0">
                        <a:latin typeface="Times New Roman"/>
                        <a:ea typeface="Times New Roman"/>
                        <a:cs typeface="Times New Roman"/>
                      </a:endParaRPr>
                    </a:p>
                    <a:p>
                      <a:pPr marL="0" marR="0">
                        <a:spcBef>
                          <a:spcPts val="0"/>
                        </a:spcBef>
                        <a:spcAft>
                          <a:spcPts val="0"/>
                        </a:spcAft>
                      </a:pPr>
                      <a:r>
                        <a:rPr lang="en-US" sz="1300" b="1" dirty="0">
                          <a:latin typeface="Times New Roman"/>
                          <a:ea typeface="Times New Roman"/>
                          <a:cs typeface="Times New Roman"/>
                        </a:rPr>
                        <a:t>Cully, Debra</a:t>
                      </a:r>
                      <a:endParaRPr lang="en-US" sz="13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dirty="0">
                          <a:latin typeface="Times New Roman"/>
                          <a:ea typeface="Times New Roman"/>
                          <a:cs typeface="Times New Roman"/>
                        </a:rPr>
                        <a:t>67</a:t>
                      </a:r>
                      <a:endParaRPr lang="en-US" sz="1300" dirty="0">
                        <a:latin typeface="Times New Roman"/>
                        <a:ea typeface="Times New Roman"/>
                        <a:cs typeface="Times New Roman"/>
                      </a:endParaRPr>
                    </a:p>
                    <a:p>
                      <a:pPr marL="0" marR="0" algn="ctr">
                        <a:spcBef>
                          <a:spcPts val="0"/>
                        </a:spcBef>
                        <a:spcAft>
                          <a:spcPts val="0"/>
                        </a:spcAft>
                      </a:pPr>
                      <a:r>
                        <a:rPr lang="en-US" sz="1300" b="1" dirty="0">
                          <a:latin typeface="Times New Roman"/>
                          <a:ea typeface="Times New Roman"/>
                          <a:cs typeface="Times New Roman"/>
                        </a:rPr>
                        <a:t>67</a:t>
                      </a:r>
                      <a:endParaRPr lang="en-US" sz="1300" dirty="0">
                        <a:latin typeface="Times New Roman"/>
                        <a:ea typeface="Times New Roman"/>
                        <a:cs typeface="Times New Roman"/>
                      </a:endParaRPr>
                    </a:p>
                    <a:p>
                      <a:pPr marL="0" marR="0" algn="ctr">
                        <a:spcBef>
                          <a:spcPts val="0"/>
                        </a:spcBef>
                        <a:spcAft>
                          <a:spcPts val="0"/>
                        </a:spcAft>
                      </a:pPr>
                      <a:r>
                        <a:rPr lang="en-US" sz="1300" b="1" dirty="0">
                          <a:latin typeface="Times New Roman"/>
                          <a:ea typeface="Times New Roman"/>
                          <a:cs typeface="Times New Roman"/>
                        </a:rPr>
                        <a:t>67</a:t>
                      </a:r>
                      <a:endParaRPr lang="en-US" sz="1300" dirty="0">
                        <a:latin typeface="Times New Roman"/>
                        <a:ea typeface="Times New Roman"/>
                        <a:cs typeface="Times New Roman"/>
                      </a:endParaRPr>
                    </a:p>
                    <a:p>
                      <a:pPr marL="0" marR="0" algn="ctr">
                        <a:spcBef>
                          <a:spcPts val="0"/>
                        </a:spcBef>
                        <a:spcAft>
                          <a:spcPts val="0"/>
                        </a:spcAft>
                      </a:pPr>
                      <a:r>
                        <a:rPr lang="en-US" sz="1300" b="1" dirty="0">
                          <a:latin typeface="Times New Roman"/>
                          <a:ea typeface="Times New Roman"/>
                          <a:cs typeface="Times New Roman"/>
                        </a:rPr>
                        <a:t>68</a:t>
                      </a:r>
                      <a:endParaRPr lang="en-US" sz="1300" dirty="0">
                        <a:latin typeface="Times New Roman"/>
                        <a:ea typeface="Times New Roman"/>
                        <a:cs typeface="Times New Roman"/>
                      </a:endParaRPr>
                    </a:p>
                    <a:p>
                      <a:pPr marL="0" marR="0" algn="ctr">
                        <a:spcBef>
                          <a:spcPts val="0"/>
                        </a:spcBef>
                        <a:spcAft>
                          <a:spcPts val="0"/>
                        </a:spcAft>
                      </a:pPr>
                      <a:r>
                        <a:rPr lang="en-US" sz="1300" b="1" dirty="0">
                          <a:latin typeface="Times New Roman"/>
                          <a:ea typeface="Times New Roman"/>
                          <a:cs typeface="Times New Roman"/>
                        </a:rPr>
                        <a:t>70</a:t>
                      </a:r>
                      <a:endParaRPr lang="en-US" sz="13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300" b="1" dirty="0">
                          <a:latin typeface="Times New Roman"/>
                          <a:ea typeface="Times New Roman"/>
                          <a:cs typeface="Times New Roman"/>
                        </a:rPr>
                        <a:t>12 33 21</a:t>
                      </a:r>
                      <a:endParaRPr lang="en-US" sz="1300" dirty="0">
                        <a:latin typeface="Times New Roman"/>
                        <a:ea typeface="Times New Roman"/>
                        <a:cs typeface="Times New Roman"/>
                      </a:endParaRPr>
                    </a:p>
                    <a:p>
                      <a:pPr marL="0" marR="0" algn="ctr">
                        <a:spcBef>
                          <a:spcPts val="0"/>
                        </a:spcBef>
                        <a:spcAft>
                          <a:spcPts val="0"/>
                        </a:spcAft>
                      </a:pPr>
                      <a:r>
                        <a:rPr lang="en-US" sz="1300" b="1" dirty="0">
                          <a:latin typeface="Times New Roman"/>
                          <a:ea typeface="Times New Roman"/>
                          <a:cs typeface="Times New Roman"/>
                        </a:rPr>
                        <a:t>13 35 14</a:t>
                      </a:r>
                      <a:endParaRPr lang="en-US" sz="1300" dirty="0">
                        <a:latin typeface="Times New Roman"/>
                        <a:ea typeface="Times New Roman"/>
                        <a:cs typeface="Times New Roman"/>
                      </a:endParaRPr>
                    </a:p>
                    <a:p>
                      <a:pPr marL="0" marR="0" algn="ctr">
                        <a:spcBef>
                          <a:spcPts val="0"/>
                        </a:spcBef>
                        <a:spcAft>
                          <a:spcPts val="0"/>
                        </a:spcAft>
                      </a:pPr>
                      <a:r>
                        <a:rPr lang="en-US" sz="1300" b="1" dirty="0">
                          <a:latin typeface="Times New Roman"/>
                          <a:ea typeface="Times New Roman"/>
                          <a:cs typeface="Times New Roman"/>
                        </a:rPr>
                        <a:t>14 07 03</a:t>
                      </a:r>
                      <a:endParaRPr lang="en-US" sz="1300" dirty="0">
                        <a:latin typeface="Times New Roman"/>
                        <a:ea typeface="Times New Roman"/>
                        <a:cs typeface="Times New Roman"/>
                      </a:endParaRPr>
                    </a:p>
                    <a:p>
                      <a:pPr marL="0" marR="0" algn="ctr">
                        <a:spcBef>
                          <a:spcPts val="0"/>
                        </a:spcBef>
                        <a:spcAft>
                          <a:spcPts val="0"/>
                        </a:spcAft>
                      </a:pPr>
                      <a:r>
                        <a:rPr lang="en-US" sz="1300" b="1" dirty="0">
                          <a:latin typeface="Times New Roman"/>
                          <a:ea typeface="Times New Roman"/>
                          <a:cs typeface="Times New Roman"/>
                        </a:rPr>
                        <a:t>14 13 14</a:t>
                      </a:r>
                      <a:endParaRPr lang="en-US" sz="1300" dirty="0">
                        <a:latin typeface="Times New Roman"/>
                        <a:ea typeface="Times New Roman"/>
                        <a:cs typeface="Times New Roman"/>
                      </a:endParaRPr>
                    </a:p>
                    <a:p>
                      <a:pPr marL="0" marR="0" algn="ctr">
                        <a:spcBef>
                          <a:spcPts val="0"/>
                        </a:spcBef>
                        <a:spcAft>
                          <a:spcPts val="0"/>
                        </a:spcAft>
                      </a:pPr>
                      <a:r>
                        <a:rPr lang="en-US" sz="1300" b="1" dirty="0">
                          <a:latin typeface="Times New Roman"/>
                          <a:ea typeface="Times New Roman"/>
                          <a:cs typeface="Times New Roman"/>
                        </a:rPr>
                        <a:t>13 10 47</a:t>
                      </a:r>
                      <a:endParaRPr lang="en-US" sz="13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113">
                <a:tc>
                  <a:txBody>
                    <a:bodyPr/>
                    <a:lstStyle/>
                    <a:p>
                      <a:pPr marL="0" marR="0">
                        <a:spcBef>
                          <a:spcPts val="0"/>
                        </a:spcBef>
                        <a:spcAft>
                          <a:spcPts val="0"/>
                        </a:spcAft>
                      </a:pPr>
                      <a:endParaRPr lang="en-US" sz="10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graphicFrame>
        <p:nvGraphicFramePr>
          <p:cNvPr id="5" name="Table 4"/>
          <p:cNvGraphicFramePr>
            <a:graphicFrameLocks noGrp="1"/>
          </p:cNvGraphicFramePr>
          <p:nvPr/>
        </p:nvGraphicFramePr>
        <p:xfrm>
          <a:off x="914400" y="1219200"/>
          <a:ext cx="7391400" cy="4922011"/>
        </p:xfrm>
        <a:graphic>
          <a:graphicData uri="http://schemas.openxmlformats.org/drawingml/2006/table">
            <a:tbl>
              <a:tblPr/>
              <a:tblGrid>
                <a:gridCol w="1847850"/>
                <a:gridCol w="1847850"/>
                <a:gridCol w="1847850"/>
                <a:gridCol w="1847850"/>
              </a:tblGrid>
              <a:tr h="610400">
                <a:tc gridSpan="4">
                  <a:txBody>
                    <a:bodyPr/>
                    <a:lstStyle/>
                    <a:p>
                      <a:pPr marL="0" marR="0" algn="ctr">
                        <a:spcBef>
                          <a:spcPts val="0"/>
                        </a:spcBef>
                        <a:spcAft>
                          <a:spcPts val="0"/>
                        </a:spcAft>
                      </a:pPr>
                      <a:r>
                        <a:rPr lang="en-US" sz="1600" b="1" dirty="0">
                          <a:solidFill>
                            <a:srgbClr val="000000"/>
                          </a:solidFill>
                          <a:latin typeface="Times New Roman"/>
                          <a:ea typeface="Times New Roman"/>
                          <a:cs typeface="Times New Roman"/>
                        </a:rPr>
                        <a:t>Oldest &amp; Youngest Males to Complete the Full Rachel Carson Trail Challenge</a:t>
                      </a:r>
                      <a:endParaRPr lang="en-US" sz="16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39489">
                <a:tc>
                  <a:txBody>
                    <a:bodyPr/>
                    <a:lstStyle/>
                    <a:p>
                      <a:pPr marL="0" marR="0">
                        <a:spcBef>
                          <a:spcPts val="0"/>
                        </a:spcBef>
                        <a:spcAft>
                          <a:spcPts val="0"/>
                        </a:spcAft>
                      </a:pPr>
                      <a:r>
                        <a:rPr lang="en-US" sz="1400" b="1" dirty="0">
                          <a:solidFill>
                            <a:srgbClr val="0000FF"/>
                          </a:solidFill>
                          <a:latin typeface="Times New Roman"/>
                          <a:ea typeface="Times New Roman"/>
                          <a:cs typeface="Times New Roman"/>
                        </a:rPr>
                        <a:t>2014:  Youngest Male</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solidFill>
                            <a:srgbClr val="0000FF"/>
                          </a:solidFill>
                          <a:latin typeface="Times New Roman"/>
                          <a:ea typeface="Times New Roman"/>
                          <a:cs typeface="Times New Roman"/>
                        </a:rPr>
                        <a:t>James Urbanic (Ohio)</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FF"/>
                          </a:solidFill>
                          <a:latin typeface="Times New Roman"/>
                          <a:ea typeface="Times New Roman"/>
                          <a:cs typeface="Times New Roman"/>
                        </a:rPr>
                        <a:t>12</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FF"/>
                          </a:solidFill>
                          <a:latin typeface="Times New Roman"/>
                          <a:ea typeface="Times New Roman"/>
                          <a:cs typeface="Times New Roman"/>
                        </a:rPr>
                        <a:t>12 14 20</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0915">
                <a:tc>
                  <a:txBody>
                    <a:bodyPr/>
                    <a:lstStyle/>
                    <a:p>
                      <a:pPr marL="0" marR="0">
                        <a:spcBef>
                          <a:spcPts val="0"/>
                        </a:spcBef>
                        <a:spcAft>
                          <a:spcPts val="0"/>
                        </a:spcAft>
                      </a:pPr>
                      <a:r>
                        <a:rPr lang="en-US" sz="1400" b="1" dirty="0">
                          <a:latin typeface="Times New Roman"/>
                          <a:ea typeface="Times New Roman"/>
                          <a:cs typeface="Times New Roman"/>
                        </a:rPr>
                        <a:t>2022:  Youngest Male</a:t>
                      </a:r>
                      <a:endParaRPr lang="en-US" sz="1400" dirty="0">
                        <a:latin typeface="Times New Roman"/>
                        <a:ea typeface="Times New Roman"/>
                        <a:cs typeface="Times New Roman"/>
                      </a:endParaRPr>
                    </a:p>
                    <a:p>
                      <a:pPr marL="0" marR="0">
                        <a:spcBef>
                          <a:spcPts val="0"/>
                        </a:spcBef>
                        <a:spcAft>
                          <a:spcPts val="0"/>
                        </a:spcAft>
                      </a:pPr>
                      <a:r>
                        <a:rPr lang="en-US" sz="1400" b="1" dirty="0">
                          <a:latin typeface="Times New Roman"/>
                          <a:ea typeface="Times New Roman"/>
                          <a:cs typeface="Times New Roman"/>
                        </a:rPr>
                        <a:t>2013:  Youngest Male</a:t>
                      </a:r>
                      <a:endParaRPr lang="en-US" sz="1400" dirty="0">
                        <a:latin typeface="Times New Roman"/>
                        <a:ea typeface="Times New Roman"/>
                        <a:cs typeface="Times New Roman"/>
                      </a:endParaRPr>
                    </a:p>
                    <a:p>
                      <a:pPr marL="0" marR="0">
                        <a:spcBef>
                          <a:spcPts val="0"/>
                        </a:spcBef>
                        <a:spcAft>
                          <a:spcPts val="0"/>
                        </a:spcAft>
                      </a:pPr>
                      <a:r>
                        <a:rPr lang="en-US" sz="1400" b="1" dirty="0">
                          <a:latin typeface="Times New Roman"/>
                          <a:ea typeface="Times New Roman"/>
                          <a:cs typeface="Times New Roman"/>
                        </a:rPr>
                        <a:t>2015:  Youngest Male</a:t>
                      </a:r>
                      <a:endParaRPr lang="en-US" sz="1400" dirty="0">
                        <a:latin typeface="Times New Roman"/>
                        <a:ea typeface="Times New Roman"/>
                        <a:cs typeface="Times New Roman"/>
                      </a:endParaRPr>
                    </a:p>
                    <a:p>
                      <a:pPr marL="0" marR="0">
                        <a:spcBef>
                          <a:spcPts val="0"/>
                        </a:spcBef>
                        <a:spcAft>
                          <a:spcPts val="0"/>
                        </a:spcAft>
                      </a:pPr>
                      <a:r>
                        <a:rPr lang="en-US" sz="1400" b="1" dirty="0">
                          <a:latin typeface="Times New Roman"/>
                          <a:ea typeface="Times New Roman"/>
                          <a:cs typeface="Times New Roman"/>
                        </a:rPr>
                        <a:t>2016:  Youngest Male</a:t>
                      </a:r>
                      <a:endParaRPr lang="en-US" sz="1400" dirty="0">
                        <a:latin typeface="Times New Roman"/>
                        <a:ea typeface="Times New Roman"/>
                        <a:cs typeface="Times New Roman"/>
                      </a:endParaRPr>
                    </a:p>
                    <a:p>
                      <a:pPr marL="0" marR="0">
                        <a:spcBef>
                          <a:spcPts val="0"/>
                        </a:spcBef>
                        <a:spcAft>
                          <a:spcPts val="0"/>
                        </a:spcAft>
                      </a:pPr>
                      <a:r>
                        <a:rPr lang="en-US" sz="1400" b="1" dirty="0">
                          <a:latin typeface="Times New Roman"/>
                          <a:ea typeface="Times New Roman"/>
                          <a:cs typeface="Times New Roman"/>
                        </a:rPr>
                        <a:t>2019:  Youngest Male</a:t>
                      </a:r>
                      <a:endParaRPr lang="en-US" sz="1400" dirty="0">
                        <a:latin typeface="Times New Roman"/>
                        <a:ea typeface="Times New Roman"/>
                        <a:cs typeface="Times New Roman"/>
                      </a:endParaRPr>
                    </a:p>
                    <a:p>
                      <a:pPr marL="0" marR="0">
                        <a:spcBef>
                          <a:spcPts val="0"/>
                        </a:spcBef>
                        <a:spcAft>
                          <a:spcPts val="0"/>
                        </a:spcAft>
                      </a:pPr>
                      <a:r>
                        <a:rPr lang="en-US" sz="1400" b="1" dirty="0">
                          <a:latin typeface="Times New Roman"/>
                          <a:ea typeface="Times New Roman"/>
                          <a:cs typeface="Times New Roman"/>
                        </a:rPr>
                        <a:t>2019:  Youngest Male</a:t>
                      </a:r>
                      <a:endParaRPr lang="en-US" sz="1400" dirty="0">
                        <a:latin typeface="Times New Roman"/>
                        <a:ea typeface="Times New Roman"/>
                        <a:cs typeface="Times New Roman"/>
                      </a:endParaRPr>
                    </a:p>
                    <a:p>
                      <a:pPr marL="0" marR="0">
                        <a:spcBef>
                          <a:spcPts val="0"/>
                        </a:spcBef>
                        <a:spcAft>
                          <a:spcPts val="0"/>
                        </a:spcAft>
                      </a:pPr>
                      <a:r>
                        <a:rPr lang="en-US" sz="1400" b="1" dirty="0">
                          <a:latin typeface="Times New Roman"/>
                          <a:ea typeface="Times New Roman"/>
                          <a:cs typeface="Times New Roman"/>
                        </a:rPr>
                        <a:t>2023:  Youngest Male</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latin typeface="Times New Roman"/>
                          <a:ea typeface="Times New Roman"/>
                          <a:cs typeface="Times New Roman"/>
                        </a:rPr>
                        <a:t>Leo Urbancic</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Jonah DeCortie</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Avery Bursick</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James Urbancic</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Daniel J. Fritsch</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Owen Ostrowski</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Nowak, Bailie Walker</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Times New Roman"/>
                          <a:cs typeface="Times New Roman"/>
                        </a:rPr>
                        <a:t>13</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14</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14</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14</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14</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14</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16</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latin typeface="Times New Roman"/>
                          <a:ea typeface="Times New Roman"/>
                          <a:cs typeface="Times New Roman"/>
                        </a:rPr>
                        <a:t>10 37 12</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11 16 31</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10 44 33</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09 47 59</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13 46 17</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14 22 08</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12 12 57</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5082">
                <a:tc>
                  <a:txBody>
                    <a:bodyPr/>
                    <a:lstStyle/>
                    <a:p>
                      <a:pPr marL="0" marR="0">
                        <a:spcBef>
                          <a:spcPts val="0"/>
                        </a:spcBef>
                        <a:spcAft>
                          <a:spcPts val="0"/>
                        </a:spcAft>
                      </a:pPr>
                      <a:r>
                        <a:rPr lang="en-US" sz="1400" b="1" dirty="0">
                          <a:latin typeface="Times New Roman"/>
                          <a:ea typeface="Times New Roman"/>
                          <a:cs typeface="Times New Roman"/>
                        </a:rPr>
                        <a:t>2021:  Oldest Males </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latin typeface="Times New Roman"/>
                          <a:ea typeface="Times New Roman"/>
                          <a:cs typeface="Times New Roman"/>
                        </a:rPr>
                        <a:t>James R. Antoniono</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Bob Reiland</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Tom Armstrong</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Ken Zellars</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latin typeface="Times New Roman"/>
                          <a:ea typeface="Times New Roman"/>
                          <a:cs typeface="Times New Roman"/>
                        </a:rPr>
                        <a:t>75</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73</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73</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72</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latin typeface="Times New Roman"/>
                          <a:ea typeface="Times New Roman"/>
                          <a:cs typeface="Times New Roman"/>
                        </a:rPr>
                        <a:t>14 52 02</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13 20 32</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13 09 23</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12 38 32</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523">
                <a:tc>
                  <a:txBody>
                    <a:bodyPr/>
                    <a:lstStyle/>
                    <a:p>
                      <a:pPr marL="0" marR="0">
                        <a:spcBef>
                          <a:spcPts val="0"/>
                        </a:spcBef>
                        <a:spcAft>
                          <a:spcPts val="0"/>
                        </a:spcAft>
                      </a:pPr>
                      <a:r>
                        <a:rPr lang="en-US" sz="1400" b="1" dirty="0">
                          <a:latin typeface="Times New Roman"/>
                          <a:ea typeface="Times New Roman"/>
                          <a:cs typeface="Times New Roman"/>
                        </a:rPr>
                        <a:t>2022: Oldest Male</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latin typeface="Times New Roman"/>
                          <a:ea typeface="Times New Roman"/>
                          <a:cs typeface="Times New Roman"/>
                        </a:rPr>
                        <a:t>James R. Antoniono</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Tom Armstrong</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Bob Reiland</a:t>
                      </a:r>
                      <a:endParaRPr lang="en-US" sz="1400">
                        <a:latin typeface="Times New Roman"/>
                        <a:ea typeface="Times New Roman"/>
                        <a:cs typeface="Times New Roman"/>
                      </a:endParaRPr>
                    </a:p>
                    <a:p>
                      <a:pPr marL="0" marR="0">
                        <a:spcBef>
                          <a:spcPts val="0"/>
                        </a:spcBef>
                        <a:spcAft>
                          <a:spcPts val="0"/>
                        </a:spcAft>
                      </a:pPr>
                      <a:r>
                        <a:rPr lang="en-US" sz="1400" b="1">
                          <a:latin typeface="Times New Roman"/>
                          <a:ea typeface="Times New Roman"/>
                          <a:cs typeface="Times New Roman"/>
                        </a:rPr>
                        <a:t>John Warrick</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latin typeface="Times New Roman"/>
                          <a:ea typeface="Times New Roman"/>
                          <a:cs typeface="Times New Roman"/>
                        </a:rPr>
                        <a:t>76</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74</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74</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72</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latin typeface="Times New Roman"/>
                          <a:ea typeface="Times New Roman"/>
                          <a:cs typeface="Times New Roman"/>
                        </a:rPr>
                        <a:t>13 40 30</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13 34 28</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13 31 52</a:t>
                      </a:r>
                      <a:endParaRPr lang="en-US" sz="1400">
                        <a:latin typeface="Times New Roman"/>
                        <a:ea typeface="Times New Roman"/>
                        <a:cs typeface="Times New Roman"/>
                      </a:endParaRPr>
                    </a:p>
                    <a:p>
                      <a:pPr marL="0" marR="0" algn="ctr">
                        <a:spcBef>
                          <a:spcPts val="0"/>
                        </a:spcBef>
                        <a:spcAft>
                          <a:spcPts val="0"/>
                        </a:spcAft>
                      </a:pPr>
                      <a:r>
                        <a:rPr lang="en-US" sz="1400" b="1">
                          <a:latin typeface="Times New Roman"/>
                          <a:ea typeface="Times New Roman"/>
                          <a:cs typeface="Times New Roman"/>
                        </a:rPr>
                        <a:t>12 13 19</a:t>
                      </a:r>
                      <a:endParaRPr lang="en-US" sz="140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0392">
                <a:tc>
                  <a:txBody>
                    <a:bodyPr/>
                    <a:lstStyle/>
                    <a:p>
                      <a:pPr marL="0" marR="0">
                        <a:spcBef>
                          <a:spcPts val="0"/>
                        </a:spcBef>
                        <a:spcAft>
                          <a:spcPts val="0"/>
                        </a:spcAft>
                      </a:pPr>
                      <a:r>
                        <a:rPr lang="en-US" sz="1400" b="1" dirty="0">
                          <a:solidFill>
                            <a:srgbClr val="0000FF"/>
                          </a:solidFill>
                          <a:latin typeface="Times New Roman"/>
                          <a:ea typeface="Times New Roman"/>
                          <a:cs typeface="Times New Roman"/>
                        </a:rPr>
                        <a:t>2023: Oldest Males</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FF"/>
                          </a:solidFill>
                          <a:latin typeface="Times New Roman"/>
                          <a:ea typeface="Times New Roman"/>
                          <a:cs typeface="Times New Roman"/>
                        </a:rPr>
                        <a:t>James R. </a:t>
                      </a:r>
                      <a:r>
                        <a:rPr lang="en-US" sz="1400" b="1" dirty="0" err="1">
                          <a:solidFill>
                            <a:srgbClr val="0000FF"/>
                          </a:solidFill>
                          <a:latin typeface="Times New Roman"/>
                          <a:ea typeface="Times New Roman"/>
                          <a:cs typeface="Times New Roman"/>
                        </a:rPr>
                        <a:t>Antoniono</a:t>
                      </a:r>
                      <a:endParaRPr lang="en-US" sz="1400" dirty="0">
                        <a:latin typeface="Times New Roman"/>
                        <a:ea typeface="Times New Roman"/>
                        <a:cs typeface="Times New Roman"/>
                      </a:endParaRPr>
                    </a:p>
                    <a:p>
                      <a:pPr marL="0" marR="0">
                        <a:spcBef>
                          <a:spcPts val="0"/>
                        </a:spcBef>
                        <a:spcAft>
                          <a:spcPts val="0"/>
                        </a:spcAft>
                      </a:pPr>
                      <a:r>
                        <a:rPr lang="en-US" sz="1400" b="1" dirty="0">
                          <a:latin typeface="Times New Roman"/>
                          <a:ea typeface="Times New Roman"/>
                          <a:cs typeface="Times New Roman"/>
                        </a:rPr>
                        <a:t>Tom Armstrong</a:t>
                      </a:r>
                      <a:endParaRPr lang="en-US" sz="1400" dirty="0">
                        <a:latin typeface="Times New Roman"/>
                        <a:ea typeface="Times New Roman"/>
                        <a:cs typeface="Times New Roman"/>
                      </a:endParaRPr>
                    </a:p>
                    <a:p>
                      <a:pPr marL="0" marR="0">
                        <a:spcBef>
                          <a:spcPts val="0"/>
                        </a:spcBef>
                        <a:spcAft>
                          <a:spcPts val="0"/>
                        </a:spcAft>
                      </a:pPr>
                      <a:r>
                        <a:rPr lang="en-US" sz="1400" b="1" dirty="0">
                          <a:latin typeface="Times New Roman"/>
                          <a:ea typeface="Times New Roman"/>
                          <a:cs typeface="Times New Roman"/>
                        </a:rPr>
                        <a:t>Bob </a:t>
                      </a:r>
                      <a:r>
                        <a:rPr lang="en-US" sz="1400" b="1" dirty="0" err="1">
                          <a:latin typeface="Times New Roman"/>
                          <a:ea typeface="Times New Roman"/>
                          <a:cs typeface="Times New Roman"/>
                        </a:rPr>
                        <a:t>Reiland</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FF"/>
                          </a:solidFill>
                          <a:latin typeface="Times New Roman"/>
                          <a:ea typeface="Times New Roman"/>
                          <a:cs typeface="Times New Roman"/>
                        </a:rPr>
                        <a:t>77</a:t>
                      </a:r>
                      <a:endParaRPr lang="en-US" sz="1400" dirty="0">
                        <a:solidFill>
                          <a:srgbClr val="0000FF"/>
                        </a:solidFill>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75</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75</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FF"/>
                          </a:solidFill>
                          <a:latin typeface="Times New Roman"/>
                          <a:ea typeface="Times New Roman"/>
                          <a:cs typeface="Times New Roman"/>
                        </a:rPr>
                        <a:t>14 09 42</a:t>
                      </a:r>
                      <a:endParaRPr lang="en-US" sz="1400" dirty="0">
                        <a:solidFill>
                          <a:srgbClr val="0000FF"/>
                        </a:solidFill>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13 38 34</a:t>
                      </a:r>
                      <a:endParaRPr lang="en-US" sz="1400" dirty="0">
                        <a:latin typeface="Times New Roman"/>
                        <a:ea typeface="Times New Roman"/>
                        <a:cs typeface="Times New Roman"/>
                      </a:endParaRPr>
                    </a:p>
                    <a:p>
                      <a:pPr marL="0" marR="0" algn="ctr">
                        <a:spcBef>
                          <a:spcPts val="0"/>
                        </a:spcBef>
                        <a:spcAft>
                          <a:spcPts val="0"/>
                        </a:spcAft>
                      </a:pPr>
                      <a:r>
                        <a:rPr lang="en-US" sz="1400" b="1" dirty="0">
                          <a:latin typeface="Times New Roman"/>
                          <a:ea typeface="Times New Roman"/>
                          <a:cs typeface="Times New Roman"/>
                        </a:rPr>
                        <a:t>13 51 57</a:t>
                      </a:r>
                      <a:endParaRPr lang="en-US" sz="1400" dirty="0">
                        <a:latin typeface="Times New Roman"/>
                        <a:ea typeface="Times New Roman"/>
                        <a:cs typeface="Times New Roman"/>
                      </a:endParaRPr>
                    </a:p>
                  </a:txBody>
                  <a:tcPr marL="59765" marR="59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762000"/>
            <a:ext cx="5943600" cy="646331"/>
          </a:xfrm>
          <a:prstGeom prst="rect">
            <a:avLst/>
          </a:prstGeom>
          <a:noFill/>
        </p:spPr>
        <p:txBody>
          <a:bodyPr wrap="square" rtlCol="0">
            <a:spAutoFit/>
          </a:bodyPr>
          <a:lstStyle/>
          <a:p>
            <a:r>
              <a:rPr lang="en-US" dirty="0"/>
              <a:t>                     </a:t>
            </a:r>
            <a:endParaRPr lang="en-US" dirty="0" smtClean="0"/>
          </a:p>
          <a:p>
            <a:endParaRPr lang="en-US" dirty="0"/>
          </a:p>
        </p:txBody>
      </p:sp>
      <p:pic>
        <p:nvPicPr>
          <p:cNvPr id="5" name="Picture 4" descr="Logo_Picture1.png"/>
          <p:cNvPicPr>
            <a:picLocks noChangeAspect="1"/>
          </p:cNvPicPr>
          <p:nvPr/>
        </p:nvPicPr>
        <p:blipFill>
          <a:blip r:embed="rId2" cstate="print"/>
          <a:stretch>
            <a:fillRect/>
          </a:stretch>
        </p:blipFill>
        <p:spPr>
          <a:xfrm>
            <a:off x="381000" y="304800"/>
            <a:ext cx="2311111" cy="596825"/>
          </a:xfrm>
          <a:prstGeom prst="rect">
            <a:avLst/>
          </a:prstGeom>
        </p:spPr>
      </p:pic>
      <p:pic>
        <p:nvPicPr>
          <p:cNvPr id="7" name="Picture 6"/>
          <p:cNvPicPr>
            <a:picLocks noChangeAspect="1"/>
          </p:cNvPicPr>
          <p:nvPr/>
        </p:nvPicPr>
        <p:blipFill>
          <a:blip r:embed="rId3" cstate="print"/>
          <a:srcRect/>
          <a:stretch>
            <a:fillRect/>
          </a:stretch>
        </p:blipFill>
        <p:spPr bwMode="auto">
          <a:xfrm>
            <a:off x="381000" y="1219200"/>
            <a:ext cx="8382000" cy="5187137"/>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graphicFrame>
        <p:nvGraphicFramePr>
          <p:cNvPr id="4" name="Chart 3"/>
          <p:cNvGraphicFramePr>
            <a:graphicFrameLocks/>
          </p:cNvGraphicFramePr>
          <p:nvPr/>
        </p:nvGraphicFramePr>
        <p:xfrm>
          <a:off x="381000" y="1219200"/>
          <a:ext cx="8648700" cy="5029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graphicFrame>
        <p:nvGraphicFramePr>
          <p:cNvPr id="4" name="Chart 3"/>
          <p:cNvGraphicFramePr>
            <a:graphicFrameLocks/>
          </p:cNvGraphicFramePr>
          <p:nvPr/>
        </p:nvGraphicFramePr>
        <p:xfrm>
          <a:off x="-14782800" y="609600"/>
          <a:ext cx="10439400" cy="491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nvGraphicFramePr>
        <p:xfrm>
          <a:off x="304800" y="1143000"/>
          <a:ext cx="8534400" cy="5181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graphicFrame>
        <p:nvGraphicFramePr>
          <p:cNvPr id="4" name="Chart 3"/>
          <p:cNvGraphicFramePr>
            <a:graphicFrameLocks/>
          </p:cNvGraphicFramePr>
          <p:nvPr/>
        </p:nvGraphicFramePr>
        <p:xfrm>
          <a:off x="-14782800" y="609600"/>
          <a:ext cx="10439400" cy="491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nvGraphicFramePr>
        <p:xfrm>
          <a:off x="304800" y="1066800"/>
          <a:ext cx="8382000" cy="51054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graphicFrame>
        <p:nvGraphicFramePr>
          <p:cNvPr id="4" name="Chart 3"/>
          <p:cNvGraphicFramePr>
            <a:graphicFrameLocks/>
          </p:cNvGraphicFramePr>
          <p:nvPr/>
        </p:nvGraphicFramePr>
        <p:xfrm>
          <a:off x="-14782800" y="609600"/>
          <a:ext cx="10439400" cy="491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nvGraphicFramePr>
        <p:xfrm>
          <a:off x="304800" y="914400"/>
          <a:ext cx="8534400" cy="5410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762000" y="738188"/>
            <a:ext cx="7086600" cy="5262562"/>
          </a:xfrm>
          <a:prstGeom prst="rect">
            <a:avLst/>
          </a:prstGeom>
          <a:solidFill>
            <a:srgbClr val="FFFFFF"/>
          </a:solidFill>
          <a:ln w="9525">
            <a:noFill/>
            <a:miter lim="800000"/>
            <a:headEnd/>
            <a:tailEnd/>
          </a:ln>
        </p:spPr>
        <p:txBody>
          <a:bodyPr anchor="ctr">
            <a:spAutoFit/>
          </a:bodyPr>
          <a:lstStyle/>
          <a:p>
            <a:pPr eaLnBrk="1" hangingPunct="1"/>
            <a:r>
              <a:rPr lang="en-US" altLang="en-US" sz="1600"/>
              <a:t>Hey Paul</a:t>
            </a:r>
          </a:p>
          <a:p>
            <a:pPr eaLnBrk="1" hangingPunct="1"/>
            <a:endParaRPr lang="en-US" altLang="en-US" sz="1600"/>
          </a:p>
          <a:p>
            <a:pPr eaLnBrk="1" hangingPunct="1"/>
            <a:r>
              <a:rPr lang="en-US" altLang="en-US" sz="1600"/>
              <a:t>I remember when you two gave your presentation at REI earlier this year about the Rachel Trail Challenge.. You mentioned that the funniest part was how many people who are tired, beaten up, and exhausted said "I'll do it again next year"</a:t>
            </a:r>
          </a:p>
          <a:p>
            <a:pPr eaLnBrk="1" hangingPunct="1"/>
            <a:endParaRPr lang="en-US" altLang="en-US" sz="1600"/>
          </a:p>
          <a:p>
            <a:pPr eaLnBrk="1" hangingPunct="1"/>
            <a:r>
              <a:rPr lang="en-US" altLang="en-US" sz="1600"/>
              <a:t>Well, when I got home, after competing the full challenge for the first time, I barked, </a:t>
            </a:r>
          </a:p>
          <a:p>
            <a:pPr eaLnBrk="1" hangingPunct="1"/>
            <a:endParaRPr lang="en-US" altLang="en-US" sz="1600"/>
          </a:p>
          <a:p>
            <a:pPr eaLnBrk="1" hangingPunct="1"/>
            <a:r>
              <a:rPr lang="en-US" altLang="en-US" sz="1600"/>
              <a:t>"That was the worst and stupidest experience ever! Why did I sign up for that! Never let me make such terrible decisions!"</a:t>
            </a:r>
          </a:p>
          <a:p>
            <a:pPr eaLnBrk="1" hangingPunct="1"/>
            <a:endParaRPr lang="en-US" altLang="en-US" sz="1600"/>
          </a:p>
          <a:p>
            <a:pPr eaLnBrk="1" hangingPunct="1"/>
            <a:r>
              <a:rPr lang="en-US" altLang="en-US" sz="1600"/>
              <a:t>I was in SOOO much pain head to toe..and beyond exhausted. Miserable.</a:t>
            </a:r>
          </a:p>
          <a:p>
            <a:pPr eaLnBrk="1" hangingPunct="1"/>
            <a:r>
              <a:rPr lang="en-US" altLang="en-US" sz="1600"/>
              <a:t>But in the morning,   I said to her-   "Call me crazy, but I’m doing that again next year."</a:t>
            </a:r>
          </a:p>
          <a:p>
            <a:pPr eaLnBrk="1" hangingPunct="1"/>
            <a:endParaRPr lang="en-US" altLang="en-US" sz="1600"/>
          </a:p>
          <a:p>
            <a:pPr eaLnBrk="1" hangingPunct="1"/>
            <a:r>
              <a:rPr lang="en-US" altLang="en-US" sz="1600"/>
              <a:t>And I proceeded to check out better shoes on-line for next year that morning. </a:t>
            </a:r>
          </a:p>
          <a:p>
            <a:pPr eaLnBrk="1" hangingPunct="1"/>
            <a:r>
              <a:rPr lang="en-US" altLang="en-US" sz="1600"/>
              <a:t>HA!!!     You were right!</a:t>
            </a:r>
          </a:p>
          <a:p>
            <a:pPr eaLnBrk="1" hangingPunct="1"/>
            <a:r>
              <a:rPr lang="en-US" altLang="en-US" sz="1600"/>
              <a:t>Most amazing event!</a:t>
            </a:r>
          </a:p>
          <a:p>
            <a:pPr eaLnBrk="1" hangingPunct="1"/>
            <a:endParaRPr lang="en-US" altLang="en-US" sz="1600"/>
          </a:p>
          <a:p>
            <a:pPr eaLnBrk="1" hangingPunct="1"/>
            <a:r>
              <a:rPr lang="en-US" altLang="en-US" sz="1600"/>
              <a:t>Mark Loebach </a:t>
            </a:r>
          </a:p>
        </p:txBody>
      </p:sp>
      <p:pic>
        <p:nvPicPr>
          <p:cNvPr id="3" name="Picture 2" descr="Logo_Picture1.png"/>
          <p:cNvPicPr>
            <a:picLocks noChangeAspect="1"/>
          </p:cNvPicPr>
          <p:nvPr/>
        </p:nvPicPr>
        <p:blipFill>
          <a:blip r:embed="rId2" cstate="print"/>
          <a:stretch>
            <a:fillRect/>
          </a:stretch>
        </p:blipFill>
        <p:spPr>
          <a:xfrm>
            <a:off x="3200400" y="381000"/>
            <a:ext cx="2311111" cy="596825"/>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990600"/>
            <a:ext cx="7886700" cy="3505200"/>
          </a:xfrm>
        </p:spPr>
        <p:txBody>
          <a:bodyPr>
            <a:normAutofit fontScale="90000"/>
          </a:bodyPr>
          <a:lstStyle/>
          <a:p>
            <a:r>
              <a:rPr lang="en-US" sz="1800" dirty="0" smtClean="0"/>
              <a:t/>
            </a:r>
            <a:br>
              <a:rPr lang="en-US" sz="1800" dirty="0" smtClean="0"/>
            </a:br>
            <a:r>
              <a:rPr lang="en-US" sz="1800" dirty="0" smtClean="0"/>
              <a:t/>
            </a:r>
            <a:br>
              <a:rPr lang="en-US" sz="1800" dirty="0" smtClean="0"/>
            </a:br>
            <a:r>
              <a:rPr lang="en-US" sz="1800" dirty="0" smtClean="0"/>
              <a:t>The nineteenth </a:t>
            </a:r>
            <a:r>
              <a:rPr lang="en-US" sz="1800" dirty="0"/>
              <a:t>annual </a:t>
            </a:r>
            <a:r>
              <a:rPr lang="en-US" sz="2000" b="1" dirty="0"/>
              <a:t>Baker Trail </a:t>
            </a:r>
            <a:r>
              <a:rPr lang="en-US" sz="2000" b="1" dirty="0" err="1"/>
              <a:t>UltraChallenge</a:t>
            </a:r>
            <a:r>
              <a:rPr lang="en-US" sz="2000" b="1" dirty="0"/>
              <a:t> </a:t>
            </a:r>
            <a:r>
              <a:rPr lang="en-US" sz="1800" dirty="0"/>
              <a:t>will take place on Saturday August </a:t>
            </a:r>
            <a:r>
              <a:rPr lang="en-US" sz="1800" dirty="0" smtClean="0"/>
              <a:t>24, 2024. </a:t>
            </a:r>
            <a:r>
              <a:rPr lang="en-US" sz="1800" dirty="0"/>
              <a:t>The </a:t>
            </a:r>
            <a:r>
              <a:rPr lang="en-US" sz="1800" dirty="0" err="1"/>
              <a:t>UltraChallenge</a:t>
            </a:r>
            <a:r>
              <a:rPr lang="en-US" sz="1800" dirty="0"/>
              <a:t> is a 50-mile </a:t>
            </a:r>
            <a:r>
              <a:rPr lang="en-US" sz="1800" dirty="0" err="1"/>
              <a:t>ultramarathon</a:t>
            </a:r>
            <a:r>
              <a:rPr lang="en-US" sz="1800" dirty="0"/>
              <a:t> on the </a:t>
            </a:r>
            <a:r>
              <a:rPr lang="en-US" sz="1800" dirty="0">
                <a:hlinkClick r:id="rId2"/>
              </a:rPr>
              <a:t>Baker Trail</a:t>
            </a:r>
            <a:r>
              <a:rPr lang="en-US" sz="1800" dirty="0"/>
              <a:t>. </a:t>
            </a:r>
            <a:br>
              <a:rPr lang="en-US" sz="1800" dirty="0"/>
            </a:br>
            <a:r>
              <a:rPr lang="en-US" sz="1800" dirty="0"/>
              <a:t/>
            </a:r>
            <a:br>
              <a:rPr lang="en-US" sz="1800" dirty="0"/>
            </a:br>
            <a:r>
              <a:rPr lang="en-US" sz="1800" dirty="0"/>
              <a:t>Unlike the </a:t>
            </a:r>
            <a:r>
              <a:rPr lang="en-US" sz="1800" dirty="0">
                <a:hlinkClick r:id="rId3"/>
              </a:rPr>
              <a:t>Rachel Carson Trail Challenge</a:t>
            </a:r>
            <a:r>
              <a:rPr lang="en-US" sz="1800" dirty="0"/>
              <a:t>, </a:t>
            </a:r>
            <a:r>
              <a:rPr lang="en-US" sz="1800" b="1" dirty="0"/>
              <a:t>this is a footrace</a:t>
            </a:r>
            <a:r>
              <a:rPr lang="en-US" sz="1800" dirty="0"/>
              <a:t>; the "challenge" is for you or your relay team to win, or at least finish in 14 hours or less! </a:t>
            </a:r>
            <a:br>
              <a:rPr lang="en-US" sz="1800" dirty="0"/>
            </a:br>
            <a:r>
              <a:rPr lang="en-US" sz="1800" dirty="0" smtClean="0"/>
              <a:t/>
            </a:r>
            <a:br>
              <a:rPr lang="en-US" sz="1800" dirty="0" smtClean="0"/>
            </a:br>
            <a:r>
              <a:rPr lang="en-US" sz="1600" dirty="0" smtClean="0"/>
              <a:t>In 2024 we'll run the Central section. Each year, a piece of a unique three-piece medal will be awarded to all individual finishers. When a participant has completed all three sections, they'll receive a handsome commemorative holder to display all three medals.</a:t>
            </a:r>
            <a:r>
              <a:rPr lang="en-US" sz="1600" dirty="0" smtClean="0">
                <a:latin typeface="Arial" pitchFamily="34" charset="0"/>
                <a:cs typeface="Arial" pitchFamily="34" charset="0"/>
              </a:rPr>
              <a:t> </a:t>
            </a:r>
            <a:r>
              <a:rPr lang="en-US" sz="1800" dirty="0"/>
              <a:t/>
            </a:r>
            <a:br>
              <a:rPr lang="en-US" sz="1800" dirty="0"/>
            </a:br>
            <a:r>
              <a:rPr lang="en-US" sz="1800" dirty="0"/>
              <a:t/>
            </a:r>
            <a:br>
              <a:rPr lang="en-US" sz="1800" dirty="0"/>
            </a:br>
            <a:r>
              <a:rPr lang="en-US" sz="1800" dirty="0"/>
              <a:t> The race starts at 6:30 AM; the deadline for finishing is 8:30 PM. The finish line is near </a:t>
            </a:r>
            <a:r>
              <a:rPr lang="en-US" sz="1800" dirty="0" err="1"/>
              <a:t>Smicksburg</a:t>
            </a:r>
            <a:r>
              <a:rPr lang="en-US" sz="1800" dirty="0"/>
              <a:t>, PA. Individuals as well as relay teams of up to 5 members may register.</a:t>
            </a:r>
            <a:br>
              <a:rPr lang="en-US" sz="1800" dirty="0"/>
            </a:br>
            <a:r>
              <a:rPr lang="en-US" sz="1800" dirty="0"/>
              <a:t/>
            </a:r>
            <a:br>
              <a:rPr lang="en-US" sz="1800" dirty="0"/>
            </a:br>
            <a:r>
              <a:rPr lang="en-US" sz="1800" dirty="0"/>
              <a:t> </a:t>
            </a:r>
            <a:r>
              <a:rPr lang="en-US" sz="1800" dirty="0">
                <a:hlinkClick r:id="rId4"/>
              </a:rPr>
              <a:t>https://www.rachelcarsontrails.org/events/ultrachallenge</a:t>
            </a:r>
            <a:r>
              <a:rPr lang="en-US" sz="1800" dirty="0"/>
              <a:t/>
            </a:r>
            <a:br>
              <a:rPr lang="en-US" sz="1800" dirty="0"/>
            </a:br>
            <a:endParaRPr lang="en-US" sz="1800" dirty="0"/>
          </a:p>
        </p:txBody>
      </p:sp>
      <p:pic>
        <p:nvPicPr>
          <p:cNvPr id="5" name="Picture 4" descr="Logo_Picture1.png"/>
          <p:cNvPicPr>
            <a:picLocks noChangeAspect="1"/>
          </p:cNvPicPr>
          <p:nvPr/>
        </p:nvPicPr>
        <p:blipFill>
          <a:blip r:embed="rId5" cstate="print"/>
          <a:stretch>
            <a:fillRect/>
          </a:stretch>
        </p:blipFill>
        <p:spPr>
          <a:xfrm>
            <a:off x="762000" y="304800"/>
            <a:ext cx="2311111" cy="596825"/>
          </a:xfrm>
          <a:prstGeom prst="rect">
            <a:avLst/>
          </a:prstGeom>
        </p:spPr>
      </p:pic>
      <p:pic>
        <p:nvPicPr>
          <p:cNvPr id="7" name="Picture 6" descr="rolling-pin-display.jpg"/>
          <p:cNvPicPr/>
          <p:nvPr/>
        </p:nvPicPr>
        <p:blipFill>
          <a:blip r:embed="rId6" cstate="print"/>
          <a:srcRect/>
          <a:stretch>
            <a:fillRect/>
          </a:stretch>
        </p:blipFill>
        <p:spPr bwMode="auto">
          <a:xfrm>
            <a:off x="2362200" y="4724400"/>
            <a:ext cx="3657600" cy="1828800"/>
          </a:xfrm>
          <a:prstGeom prst="rect">
            <a:avLst/>
          </a:prstGeom>
          <a:noFill/>
          <a:ln w="9525">
            <a:noFill/>
            <a:miter lim="800000"/>
            <a:headEnd/>
            <a:tailEnd/>
          </a:ln>
        </p:spPr>
      </p:pic>
    </p:spTree>
    <p:extLst>
      <p:ext uri="{BB962C8B-B14F-4D97-AF65-F5344CB8AC3E}">
        <p14:creationId xmlns:p14="http://schemas.microsoft.com/office/powerpoint/2010/main" xmlns="" val="19499846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990600"/>
            <a:ext cx="7886700" cy="3505200"/>
          </a:xfrm>
        </p:spPr>
        <p:txBody>
          <a:bodyPr>
            <a:normAutofit/>
          </a:bodyPr>
          <a:lstStyle/>
          <a:p>
            <a:r>
              <a:rPr lang="en-US" sz="1800" dirty="0" smtClean="0"/>
              <a:t/>
            </a:r>
            <a:br>
              <a:rPr lang="en-US" sz="1800" dirty="0" smtClean="0"/>
            </a:br>
            <a:r>
              <a:rPr lang="en-US" sz="1800" dirty="0" smtClean="0"/>
              <a:t/>
            </a:r>
            <a:br>
              <a:rPr lang="en-US" sz="1800" dirty="0" smtClean="0"/>
            </a:br>
            <a:r>
              <a:rPr lang="en-US" sz="1800" dirty="0"/>
              <a:t/>
            </a:r>
            <a:br>
              <a:rPr lang="en-US" sz="1800" dirty="0"/>
            </a:br>
            <a:endParaRPr lang="en-US" sz="1800" dirty="0"/>
          </a:p>
        </p:txBody>
      </p:sp>
      <p:pic>
        <p:nvPicPr>
          <p:cNvPr id="5" name="Picture 4" descr="Logo_Picture1.png"/>
          <p:cNvPicPr>
            <a:picLocks noChangeAspect="1"/>
          </p:cNvPicPr>
          <p:nvPr/>
        </p:nvPicPr>
        <p:blipFill>
          <a:blip r:embed="rId2" cstate="print"/>
          <a:stretch>
            <a:fillRect/>
          </a:stretch>
        </p:blipFill>
        <p:spPr>
          <a:xfrm>
            <a:off x="762000" y="304800"/>
            <a:ext cx="2311111" cy="596825"/>
          </a:xfrm>
          <a:prstGeom prst="rect">
            <a:avLst/>
          </a:prstGeom>
        </p:spPr>
      </p:pic>
      <p:pic>
        <p:nvPicPr>
          <p:cNvPr id="55298" name="Picture 2"/>
          <p:cNvPicPr>
            <a:picLocks noChangeAspect="1" noChangeArrowheads="1"/>
          </p:cNvPicPr>
          <p:nvPr/>
        </p:nvPicPr>
        <p:blipFill>
          <a:blip r:embed="rId3" cstate="print"/>
          <a:srcRect/>
          <a:stretch>
            <a:fillRect/>
          </a:stretch>
        </p:blipFill>
        <p:spPr bwMode="auto">
          <a:xfrm>
            <a:off x="152400" y="990600"/>
            <a:ext cx="8763000" cy="5434012"/>
          </a:xfrm>
          <a:prstGeom prst="rect">
            <a:avLst/>
          </a:prstGeom>
          <a:noFill/>
          <a:ln w="9525">
            <a:noFill/>
            <a:miter lim="800000"/>
            <a:headEnd/>
            <a:tailEnd/>
          </a:ln>
        </p:spPr>
      </p:pic>
    </p:spTree>
    <p:extLst>
      <p:ext uri="{BB962C8B-B14F-4D97-AF65-F5344CB8AC3E}">
        <p14:creationId xmlns:p14="http://schemas.microsoft.com/office/powerpoint/2010/main" xmlns="" val="19499846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990600"/>
            <a:ext cx="7886700" cy="3505200"/>
          </a:xfrm>
        </p:spPr>
        <p:txBody>
          <a:bodyPr>
            <a:normAutofit/>
          </a:bodyPr>
          <a:lstStyle/>
          <a:p>
            <a:r>
              <a:rPr lang="en-US" sz="1800" dirty="0" smtClean="0"/>
              <a:t/>
            </a:r>
            <a:br>
              <a:rPr lang="en-US" sz="1800" dirty="0" smtClean="0"/>
            </a:br>
            <a:r>
              <a:rPr lang="en-US" sz="1800" dirty="0" smtClean="0"/>
              <a:t/>
            </a:r>
            <a:br>
              <a:rPr lang="en-US" sz="1800" dirty="0" smtClean="0"/>
            </a:br>
            <a:r>
              <a:rPr lang="en-US" sz="1800" dirty="0"/>
              <a:t/>
            </a:r>
            <a:br>
              <a:rPr lang="en-US" sz="1800" dirty="0"/>
            </a:br>
            <a:endParaRPr lang="en-US" sz="1800" dirty="0"/>
          </a:p>
        </p:txBody>
      </p:sp>
      <p:pic>
        <p:nvPicPr>
          <p:cNvPr id="5" name="Picture 4" descr="Logo_Picture1.png"/>
          <p:cNvPicPr>
            <a:picLocks noChangeAspect="1"/>
          </p:cNvPicPr>
          <p:nvPr/>
        </p:nvPicPr>
        <p:blipFill>
          <a:blip r:embed="rId2" cstate="print"/>
          <a:stretch>
            <a:fillRect/>
          </a:stretch>
        </p:blipFill>
        <p:spPr>
          <a:xfrm>
            <a:off x="762000" y="304800"/>
            <a:ext cx="2311111" cy="596825"/>
          </a:xfrm>
          <a:prstGeom prst="rect">
            <a:avLst/>
          </a:prstGeom>
        </p:spPr>
      </p:pic>
      <p:pic>
        <p:nvPicPr>
          <p:cNvPr id="56322" name="Picture 2"/>
          <p:cNvPicPr>
            <a:picLocks noChangeAspect="1" noChangeArrowheads="1"/>
          </p:cNvPicPr>
          <p:nvPr/>
        </p:nvPicPr>
        <p:blipFill>
          <a:blip r:embed="rId3" cstate="print"/>
          <a:srcRect/>
          <a:stretch>
            <a:fillRect/>
          </a:stretch>
        </p:blipFill>
        <p:spPr bwMode="auto">
          <a:xfrm>
            <a:off x="381000" y="990600"/>
            <a:ext cx="8153400" cy="5600700"/>
          </a:xfrm>
          <a:prstGeom prst="rect">
            <a:avLst/>
          </a:prstGeom>
          <a:noFill/>
          <a:ln w="9525">
            <a:noFill/>
            <a:miter lim="800000"/>
            <a:headEnd/>
            <a:tailEnd/>
          </a:ln>
        </p:spPr>
      </p:pic>
    </p:spTree>
    <p:extLst>
      <p:ext uri="{BB962C8B-B14F-4D97-AF65-F5344CB8AC3E}">
        <p14:creationId xmlns:p14="http://schemas.microsoft.com/office/powerpoint/2010/main" xmlns="" val="19499846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92663C-BA1D-4F8C-9D54-7EFA892DBF7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86200" y="3505200"/>
            <a:ext cx="1905000" cy="1981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extBox 3">
            <a:extLst>
              <a:ext uri="{FF2B5EF4-FFF2-40B4-BE49-F238E27FC236}">
                <a16:creationId xmlns:a16="http://schemas.microsoft.com/office/drawing/2014/main" xmlns="" id="{88DDD63A-BCB7-40A2-96EA-15DA2DC66D11}"/>
              </a:ext>
            </a:extLst>
          </p:cNvPr>
          <p:cNvSpPr txBox="1"/>
          <p:nvPr/>
        </p:nvSpPr>
        <p:spPr>
          <a:xfrm>
            <a:off x="914400" y="1295400"/>
            <a:ext cx="7696200" cy="1569660"/>
          </a:xfrm>
          <a:prstGeom prst="rect">
            <a:avLst/>
          </a:prstGeom>
          <a:noFill/>
        </p:spPr>
        <p:txBody>
          <a:bodyPr wrap="square" rtlCol="0">
            <a:spAutoFit/>
          </a:bodyPr>
          <a:lstStyle/>
          <a:p>
            <a:pPr algn="ctr"/>
            <a:r>
              <a:rPr lang="en-US" sz="2400" dirty="0"/>
              <a:t>Rachel Carson Trails Conservancy </a:t>
            </a:r>
            <a:r>
              <a:rPr lang="en-US" sz="2400" dirty="0" err="1"/>
              <a:t>Geotrail</a:t>
            </a:r>
            <a:endParaRPr lang="en-US" sz="2400" dirty="0"/>
          </a:p>
          <a:p>
            <a:pPr algn="ctr"/>
            <a:r>
              <a:rPr lang="en-US" dirty="0"/>
              <a:t>The Rachel Carson Trails Conservancy </a:t>
            </a:r>
            <a:r>
              <a:rPr lang="en-US" dirty="0" err="1"/>
              <a:t>Geotrail</a:t>
            </a:r>
            <a:r>
              <a:rPr lang="en-US" dirty="0"/>
              <a:t> was designed to introduce people to the </a:t>
            </a:r>
            <a:r>
              <a:rPr lang="en-US" dirty="0">
                <a:hlinkClick r:id="rId3"/>
              </a:rPr>
              <a:t>Rachel Carson Trail</a:t>
            </a:r>
            <a:r>
              <a:rPr lang="en-US" dirty="0"/>
              <a:t> by combining hiking with the fun sport of </a:t>
            </a:r>
            <a:r>
              <a:rPr lang="en-US" dirty="0" err="1"/>
              <a:t>geocaching</a:t>
            </a:r>
            <a:r>
              <a:rPr lang="en-US" dirty="0"/>
              <a:t>. </a:t>
            </a:r>
            <a:r>
              <a:rPr lang="en-US" dirty="0" err="1"/>
              <a:t>Geocaching</a:t>
            </a:r>
            <a:r>
              <a:rPr lang="en-US" dirty="0"/>
              <a:t> is often referred to as the “world’s largest treasure hunt.”</a:t>
            </a:r>
          </a:p>
          <a:p>
            <a:pPr algn="ctr"/>
            <a:r>
              <a:rPr lang="en-US" dirty="0">
                <a:hlinkClick r:id="rId4"/>
              </a:rPr>
              <a:t>https://www.rachelcarsontrails.org/trails/geotrail</a:t>
            </a:r>
            <a:endParaRPr lang="en-US" sz="2400" dirty="0"/>
          </a:p>
        </p:txBody>
      </p:sp>
      <p:pic>
        <p:nvPicPr>
          <p:cNvPr id="5" name="Picture 4" descr="Logo_Picture1.png"/>
          <p:cNvPicPr>
            <a:picLocks noChangeAspect="1"/>
          </p:cNvPicPr>
          <p:nvPr/>
        </p:nvPicPr>
        <p:blipFill>
          <a:blip r:embed="rId5" cstate="print"/>
          <a:stretch>
            <a:fillRect/>
          </a:stretch>
        </p:blipFill>
        <p:spPr>
          <a:xfrm>
            <a:off x="838200" y="685800"/>
            <a:ext cx="2311111" cy="596825"/>
          </a:xfrm>
          <a:prstGeom prst="rect">
            <a:avLst/>
          </a:prstGeom>
        </p:spPr>
      </p:pic>
    </p:spTree>
    <p:extLst>
      <p:ext uri="{BB962C8B-B14F-4D97-AF65-F5344CB8AC3E}">
        <p14:creationId xmlns:p14="http://schemas.microsoft.com/office/powerpoint/2010/main" xmlns="" val="25416435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1A15014-CF03-45BF-9943-EC9CB427B6E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05200" y="4343400"/>
            <a:ext cx="1666875" cy="1666875"/>
          </a:xfrm>
          <a:prstGeom prst="rect">
            <a:avLst/>
          </a:prstGeom>
        </p:spPr>
      </p:pic>
      <p:sp>
        <p:nvSpPr>
          <p:cNvPr id="4" name="TextBox 3">
            <a:extLst>
              <a:ext uri="{FF2B5EF4-FFF2-40B4-BE49-F238E27FC236}">
                <a16:creationId xmlns:a16="http://schemas.microsoft.com/office/drawing/2014/main" xmlns="" id="{AB9704B6-9E02-4555-B1D0-CF8C611790C2}"/>
              </a:ext>
            </a:extLst>
          </p:cNvPr>
          <p:cNvSpPr txBox="1"/>
          <p:nvPr/>
        </p:nvSpPr>
        <p:spPr>
          <a:xfrm>
            <a:off x="1447800" y="1371600"/>
            <a:ext cx="5867400" cy="2800767"/>
          </a:xfrm>
          <a:prstGeom prst="rect">
            <a:avLst/>
          </a:prstGeom>
          <a:noFill/>
        </p:spPr>
        <p:txBody>
          <a:bodyPr wrap="square" rtlCol="0">
            <a:spAutoFit/>
          </a:bodyPr>
          <a:lstStyle/>
          <a:p>
            <a:pPr algn="ctr"/>
            <a:r>
              <a:rPr lang="en-US" sz="3600" b="1" dirty="0"/>
              <a:t>100 Mile Quest </a:t>
            </a:r>
          </a:p>
          <a:p>
            <a:pPr algn="ctr"/>
            <a:r>
              <a:rPr lang="en-US" sz="2000" dirty="0"/>
              <a:t>Commit to hike a total of 100 miles on Conservancy trails (the </a:t>
            </a:r>
            <a:r>
              <a:rPr lang="en-US" sz="2000" dirty="0">
                <a:hlinkClick r:id="rId3"/>
              </a:rPr>
              <a:t>Rachel Carson Trail</a:t>
            </a:r>
            <a:r>
              <a:rPr lang="en-US" sz="2000" dirty="0"/>
              <a:t>, the </a:t>
            </a:r>
            <a:r>
              <a:rPr lang="en-US" sz="2000" dirty="0">
                <a:hlinkClick r:id="rId4"/>
              </a:rPr>
              <a:t>Baker Trail</a:t>
            </a:r>
            <a:r>
              <a:rPr lang="en-US" sz="2000" dirty="0"/>
              <a:t>, and/or the </a:t>
            </a:r>
            <a:r>
              <a:rPr lang="en-US" sz="2000" dirty="0">
                <a:hlinkClick r:id="rId5"/>
              </a:rPr>
              <a:t>Harmony Trail</a:t>
            </a:r>
            <a:r>
              <a:rPr lang="en-US" sz="2000" dirty="0"/>
              <a:t>) within 365 days from today and earn a cool, colorful RCTC 100 Mile patch and certificate! You can hike any of these trails any number of times to accrue miles. </a:t>
            </a:r>
          </a:p>
          <a:p>
            <a:pPr algn="ctr"/>
            <a:r>
              <a:rPr lang="en-US" sz="2000" dirty="0">
                <a:hlinkClick r:id="rId6"/>
              </a:rPr>
              <a:t>https://www.rachelcarsontrails.org/trails/quest100</a:t>
            </a:r>
            <a:endParaRPr lang="en-US" sz="2000" b="1" dirty="0"/>
          </a:p>
        </p:txBody>
      </p:sp>
      <p:pic>
        <p:nvPicPr>
          <p:cNvPr id="5" name="Picture 4" descr="Logo_Picture1.png"/>
          <p:cNvPicPr>
            <a:picLocks noChangeAspect="1"/>
          </p:cNvPicPr>
          <p:nvPr/>
        </p:nvPicPr>
        <p:blipFill>
          <a:blip r:embed="rId7" cstate="print"/>
          <a:stretch>
            <a:fillRect/>
          </a:stretch>
        </p:blipFill>
        <p:spPr>
          <a:xfrm>
            <a:off x="1524000" y="685800"/>
            <a:ext cx="2311111" cy="596825"/>
          </a:xfrm>
          <a:prstGeom prst="rect">
            <a:avLst/>
          </a:prstGeom>
        </p:spPr>
      </p:pic>
    </p:spTree>
    <p:extLst>
      <p:ext uri="{BB962C8B-B14F-4D97-AF65-F5344CB8AC3E}">
        <p14:creationId xmlns:p14="http://schemas.microsoft.com/office/powerpoint/2010/main" xmlns="" val="3408426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762000"/>
            <a:ext cx="5943600" cy="646331"/>
          </a:xfrm>
          <a:prstGeom prst="rect">
            <a:avLst/>
          </a:prstGeom>
          <a:noFill/>
        </p:spPr>
        <p:txBody>
          <a:bodyPr wrap="square" rtlCol="0">
            <a:spAutoFit/>
          </a:bodyPr>
          <a:lstStyle/>
          <a:p>
            <a:r>
              <a:rPr lang="en-US" dirty="0"/>
              <a:t>                     </a:t>
            </a:r>
            <a:endParaRPr lang="en-US" dirty="0" smtClean="0"/>
          </a:p>
          <a:p>
            <a:endParaRPr lang="en-US" dirty="0"/>
          </a:p>
        </p:txBody>
      </p:sp>
      <p:pic>
        <p:nvPicPr>
          <p:cNvPr id="5" name="Picture 4" descr="Logo_Picture1.png"/>
          <p:cNvPicPr>
            <a:picLocks noChangeAspect="1"/>
          </p:cNvPicPr>
          <p:nvPr/>
        </p:nvPicPr>
        <p:blipFill>
          <a:blip r:embed="rId2" cstate="print"/>
          <a:stretch>
            <a:fillRect/>
          </a:stretch>
        </p:blipFill>
        <p:spPr>
          <a:xfrm>
            <a:off x="381000" y="304800"/>
            <a:ext cx="2311111" cy="596825"/>
          </a:xfrm>
          <a:prstGeom prst="rect">
            <a:avLst/>
          </a:prstGeom>
        </p:spPr>
      </p:pic>
      <p:pic>
        <p:nvPicPr>
          <p:cNvPr id="6" name="Picture 5"/>
          <p:cNvPicPr/>
          <p:nvPr/>
        </p:nvPicPr>
        <p:blipFill>
          <a:blip r:embed="rId3" cstate="print"/>
          <a:srcRect/>
          <a:stretch>
            <a:fillRect/>
          </a:stretch>
        </p:blipFill>
        <p:spPr bwMode="auto">
          <a:xfrm>
            <a:off x="228600" y="914400"/>
            <a:ext cx="8229600" cy="5410200"/>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459942-4CC8-4BB1-A001-6F882BC7056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95600" y="3352800"/>
            <a:ext cx="3657600" cy="2743200"/>
          </a:xfrm>
          <a:prstGeom prst="rect">
            <a:avLst/>
          </a:prstGeom>
        </p:spPr>
      </p:pic>
      <p:sp>
        <p:nvSpPr>
          <p:cNvPr id="6" name="TextBox 5">
            <a:extLst>
              <a:ext uri="{FF2B5EF4-FFF2-40B4-BE49-F238E27FC236}">
                <a16:creationId xmlns:a16="http://schemas.microsoft.com/office/drawing/2014/main" xmlns="" id="{BA54988C-04FB-42C4-9837-00B157EB1883}"/>
              </a:ext>
            </a:extLst>
          </p:cNvPr>
          <p:cNvSpPr txBox="1"/>
          <p:nvPr/>
        </p:nvSpPr>
        <p:spPr>
          <a:xfrm>
            <a:off x="1676400" y="609600"/>
            <a:ext cx="6705600" cy="2616101"/>
          </a:xfrm>
          <a:prstGeom prst="rect">
            <a:avLst/>
          </a:prstGeom>
          <a:noFill/>
        </p:spPr>
        <p:txBody>
          <a:bodyPr wrap="square" rtlCol="0">
            <a:spAutoFit/>
          </a:bodyPr>
          <a:lstStyle/>
          <a:p>
            <a:pPr algn="ctr"/>
            <a:r>
              <a:rPr lang="en-US" sz="2800" b="1" dirty="0">
                <a:solidFill>
                  <a:srgbClr val="0000FF"/>
                </a:solidFill>
              </a:rPr>
              <a:t>What on earth is Karma???</a:t>
            </a:r>
          </a:p>
          <a:p>
            <a:pPr algn="ctr"/>
            <a:r>
              <a:rPr lang="en-US" sz="2000" dirty="0"/>
              <a:t>We believe karma is a fair and objective way of determining the contribution an individual has made toward achieving the Goals of the Conservancy</a:t>
            </a:r>
            <a:r>
              <a:rPr lang="en-US" sz="2800" dirty="0"/>
              <a:t>.</a:t>
            </a:r>
          </a:p>
          <a:p>
            <a:pPr algn="ctr"/>
            <a:endParaRPr lang="en-US" sz="2800" dirty="0"/>
          </a:p>
          <a:p>
            <a:pPr algn="ctr"/>
            <a:r>
              <a:rPr lang="en-US" sz="2000" b="1" dirty="0"/>
              <a:t>Serves as a tie breaker for event entry if nearly sold out  / more registrants than spots available </a:t>
            </a:r>
          </a:p>
        </p:txBody>
      </p:sp>
    </p:spTree>
    <p:extLst>
      <p:ext uri="{BB962C8B-B14F-4D97-AF65-F5344CB8AC3E}">
        <p14:creationId xmlns:p14="http://schemas.microsoft.com/office/powerpoint/2010/main" xmlns="" val="2990913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2CDEEA7-DB55-4E86-B781-F890AD280C1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76400" y="3505200"/>
            <a:ext cx="6096000" cy="2133600"/>
          </a:xfrm>
          <a:prstGeom prst="rect">
            <a:avLst/>
          </a:prstGeom>
        </p:spPr>
      </p:pic>
      <p:sp>
        <p:nvSpPr>
          <p:cNvPr id="6" name="TextBox 5">
            <a:extLst>
              <a:ext uri="{FF2B5EF4-FFF2-40B4-BE49-F238E27FC236}">
                <a16:creationId xmlns:a16="http://schemas.microsoft.com/office/drawing/2014/main" xmlns="" id="{F6DA9AF8-19DE-4773-BDD2-D74DAC9A0913}"/>
              </a:ext>
            </a:extLst>
          </p:cNvPr>
          <p:cNvSpPr txBox="1"/>
          <p:nvPr/>
        </p:nvSpPr>
        <p:spPr>
          <a:xfrm>
            <a:off x="1905000" y="1905000"/>
            <a:ext cx="5638800" cy="1323439"/>
          </a:xfrm>
          <a:prstGeom prst="rect">
            <a:avLst/>
          </a:prstGeom>
          <a:noFill/>
        </p:spPr>
        <p:txBody>
          <a:bodyPr wrap="square" rtlCol="0">
            <a:spAutoFit/>
          </a:bodyPr>
          <a:lstStyle/>
          <a:p>
            <a:pPr algn="ctr"/>
            <a:r>
              <a:rPr lang="en-US" sz="2000" b="1" dirty="0" smtClean="0">
                <a:latin typeface="Aharoni" panose="020B0604020202020204" pitchFamily="2" charset="-79"/>
                <a:cs typeface="Aharoni" panose="020B0604020202020204" pitchFamily="2" charset="-79"/>
              </a:rPr>
              <a:t>Want </a:t>
            </a:r>
            <a:r>
              <a:rPr lang="en-US" sz="2000" b="1" dirty="0">
                <a:latin typeface="Aharoni" panose="020B0604020202020204" pitchFamily="2" charset="-79"/>
                <a:cs typeface="Aharoni" panose="020B0604020202020204" pitchFamily="2" charset="-79"/>
              </a:rPr>
              <a:t>your name on a T-shirt ???</a:t>
            </a:r>
          </a:p>
          <a:p>
            <a:pPr algn="ctr"/>
            <a:r>
              <a:rPr lang="en-US" sz="2000" b="1" dirty="0">
                <a:latin typeface="Aharoni" panose="020B0604020202020204" pitchFamily="2" charset="-79"/>
                <a:cs typeface="Aharoni" panose="020B0604020202020204" pitchFamily="2" charset="-79"/>
              </a:rPr>
              <a:t>Social Media </a:t>
            </a:r>
            <a:r>
              <a:rPr lang="en-US" sz="2000" b="1" dirty="0" smtClean="0">
                <a:latin typeface="Aharoni" panose="020B0604020202020204" pitchFamily="2" charset="-79"/>
                <a:cs typeface="Aharoni" panose="020B0604020202020204" pitchFamily="2" charset="-79"/>
              </a:rPr>
              <a:t>Recognition</a:t>
            </a:r>
          </a:p>
          <a:p>
            <a:pPr algn="ctr"/>
            <a:r>
              <a:rPr lang="en-US" sz="2000" b="1" dirty="0" smtClean="0">
                <a:latin typeface="Aharoni" panose="020B0604020202020204" pitchFamily="2" charset="-79"/>
                <a:cs typeface="Aharoni" panose="020B0604020202020204" pitchFamily="2" charset="-79"/>
              </a:rPr>
              <a:t>Or to just help our organization </a:t>
            </a:r>
          </a:p>
          <a:p>
            <a:pPr algn="ctr"/>
            <a:r>
              <a:rPr lang="en-US" sz="2000" b="1" dirty="0" smtClean="0">
                <a:latin typeface="Aharoni" panose="020B0604020202020204" pitchFamily="2" charset="-79"/>
                <a:cs typeface="Aharoni" panose="020B0604020202020204" pitchFamily="2" charset="-79"/>
              </a:rPr>
              <a:t>https://www.rachelcarsontrails.org/donate</a:t>
            </a:r>
            <a:endParaRPr lang="en-US" sz="2000" b="1" dirty="0">
              <a:latin typeface="Aharoni" panose="020B0604020202020204" pitchFamily="2" charset="-79"/>
              <a:cs typeface="Aharoni" panose="020B0604020202020204" pitchFamily="2" charset="-79"/>
            </a:endParaRPr>
          </a:p>
        </p:txBody>
      </p:sp>
      <p:pic>
        <p:nvPicPr>
          <p:cNvPr id="4" name="Picture 3" descr="Logo_Picture1.png"/>
          <p:cNvPicPr>
            <a:picLocks noChangeAspect="1"/>
          </p:cNvPicPr>
          <p:nvPr/>
        </p:nvPicPr>
        <p:blipFill>
          <a:blip r:embed="rId3" cstate="print"/>
          <a:stretch>
            <a:fillRect/>
          </a:stretch>
        </p:blipFill>
        <p:spPr>
          <a:xfrm>
            <a:off x="838200" y="914400"/>
            <a:ext cx="2311111" cy="596825"/>
          </a:xfrm>
          <a:prstGeom prst="rect">
            <a:avLst/>
          </a:prstGeom>
        </p:spPr>
      </p:pic>
    </p:spTree>
    <p:extLst>
      <p:ext uri="{BB962C8B-B14F-4D97-AF65-F5344CB8AC3E}">
        <p14:creationId xmlns:p14="http://schemas.microsoft.com/office/powerpoint/2010/main" xmlns="" val="37060474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102403" name="TextBox 9"/>
          <p:cNvSpPr txBox="1">
            <a:spLocks noChangeArrowheads="1"/>
          </p:cNvSpPr>
          <p:nvPr/>
        </p:nvSpPr>
        <p:spPr bwMode="auto">
          <a:xfrm>
            <a:off x="533400" y="674688"/>
            <a:ext cx="8458200" cy="523875"/>
          </a:xfrm>
          <a:prstGeom prst="rect">
            <a:avLst/>
          </a:prstGeom>
          <a:noFill/>
          <a:ln w="9525">
            <a:noFill/>
            <a:miter lim="800000"/>
            <a:headEnd/>
            <a:tailEnd/>
          </a:ln>
        </p:spPr>
        <p:txBody>
          <a:bodyPr>
            <a:spAutoFit/>
          </a:bodyPr>
          <a:lstStyle/>
          <a:p>
            <a:pPr algn="ctr"/>
            <a:r>
              <a:rPr lang="en-US" altLang="en-US" sz="2800">
                <a:latin typeface="Phosphate Solid" pitchFamily="2" charset="0"/>
              </a:rPr>
              <a:t>We can also be found on social media	</a:t>
            </a:r>
          </a:p>
        </p:txBody>
      </p:sp>
      <p:sp>
        <p:nvSpPr>
          <p:cNvPr id="102404" name="TextBox 2"/>
          <p:cNvSpPr txBox="1">
            <a:spLocks noChangeArrowheads="1"/>
          </p:cNvSpPr>
          <p:nvPr/>
        </p:nvSpPr>
        <p:spPr bwMode="auto">
          <a:xfrm>
            <a:off x="914400" y="1371600"/>
            <a:ext cx="7543800" cy="4462463"/>
          </a:xfrm>
          <a:prstGeom prst="rect">
            <a:avLst/>
          </a:prstGeom>
          <a:noFill/>
          <a:ln w="9525">
            <a:noFill/>
            <a:miter lim="800000"/>
            <a:headEnd/>
            <a:tailEnd/>
          </a:ln>
        </p:spPr>
        <p:txBody>
          <a:bodyPr>
            <a:spAutoFit/>
          </a:bodyPr>
          <a:lstStyle/>
          <a:p>
            <a:pPr algn="ctr"/>
            <a:endParaRPr lang="en-US" altLang="en-US">
              <a:hlinkClick r:id="rId4"/>
            </a:endParaRPr>
          </a:p>
          <a:p>
            <a:pPr algn="ctr"/>
            <a:r>
              <a:rPr lang="en-US" altLang="en-US">
                <a:hlinkClick r:id="rId4"/>
              </a:rPr>
              <a:t> https://www.facebook.com/rachelcarsontrails/</a:t>
            </a:r>
            <a:endParaRPr lang="en-US" altLang="en-US"/>
          </a:p>
          <a:p>
            <a:pPr algn="ctr"/>
            <a:endParaRPr lang="en-US" altLang="en-US" sz="2800"/>
          </a:p>
          <a:p>
            <a:pPr algn="ctr"/>
            <a:endParaRPr lang="en-US" altLang="en-US" sz="2800"/>
          </a:p>
          <a:p>
            <a:pPr algn="ctr"/>
            <a:r>
              <a:rPr lang="en-US" altLang="en-US" sz="2000">
                <a:hlinkClick r:id="rId5"/>
              </a:rPr>
              <a:t>https://www.flickr.com/photos/rachelcarsontrailsconservancy/</a:t>
            </a:r>
            <a:endParaRPr lang="en-US" altLang="en-US" sz="2000"/>
          </a:p>
          <a:p>
            <a:pPr algn="ctr"/>
            <a:endParaRPr lang="en-US" altLang="en-US" sz="2800">
              <a:hlinkClick r:id="rId6"/>
            </a:endParaRPr>
          </a:p>
          <a:p>
            <a:pPr algn="ctr"/>
            <a:endParaRPr lang="en-US" altLang="en-US" sz="2800">
              <a:hlinkClick r:id="rId6"/>
            </a:endParaRPr>
          </a:p>
          <a:p>
            <a:pPr algn="ctr"/>
            <a:r>
              <a:rPr lang="en-US" altLang="en-US">
                <a:hlinkClick r:id="rId6"/>
              </a:rPr>
              <a:t>https://www.instagram.com/rachelcarsontrail/</a:t>
            </a:r>
            <a:endParaRPr lang="en-US" altLang="en-US"/>
          </a:p>
          <a:p>
            <a:pPr algn="ctr"/>
            <a:endParaRPr lang="en-US" altLang="en-US" sz="2800">
              <a:hlinkClick r:id="rId7"/>
            </a:endParaRPr>
          </a:p>
          <a:p>
            <a:pPr algn="ctr"/>
            <a:endParaRPr lang="en-US" altLang="en-US" sz="2800">
              <a:hlinkClick r:id="rId7"/>
            </a:endParaRPr>
          </a:p>
          <a:p>
            <a:pPr algn="ctr"/>
            <a:r>
              <a:rPr lang="en-US" altLang="en-US">
                <a:hlinkClick r:id="rId7"/>
              </a:rPr>
              <a:t>https://twitter.com/rachelcarsontc</a:t>
            </a:r>
            <a:r>
              <a:rPr lang="en-US" altLang="en-US"/>
              <a:t> </a:t>
            </a:r>
          </a:p>
        </p:txBody>
      </p:sp>
      <p:pic>
        <p:nvPicPr>
          <p:cNvPr id="18436" name="Picture 3"/>
          <p:cNvPicPr>
            <a:picLocks noChangeAspect="1"/>
          </p:cNvPicPr>
          <p:nvPr/>
        </p:nvPicPr>
        <p:blipFill>
          <a:blip r:embed="rId8" cstate="print"/>
          <a:srcRect/>
          <a:stretch>
            <a:fillRect/>
          </a:stretch>
        </p:blipFill>
        <p:spPr bwMode="auto">
          <a:xfrm>
            <a:off x="381000" y="1265238"/>
            <a:ext cx="1004888" cy="1004887"/>
          </a:xfrm>
          <a:prstGeom prst="rect">
            <a:avLst/>
          </a:prstGeom>
          <a:noFill/>
          <a:ln w="9525">
            <a:noFill/>
            <a:miter lim="800000"/>
            <a:headEnd/>
            <a:tailEnd/>
          </a:ln>
        </p:spPr>
      </p:pic>
      <p:pic>
        <p:nvPicPr>
          <p:cNvPr id="18437" name="Picture 4"/>
          <p:cNvPicPr>
            <a:picLocks noChangeAspect="1"/>
          </p:cNvPicPr>
          <p:nvPr/>
        </p:nvPicPr>
        <p:blipFill>
          <a:blip r:embed="rId9" cstate="print"/>
          <a:srcRect/>
          <a:stretch>
            <a:fillRect/>
          </a:stretch>
        </p:blipFill>
        <p:spPr bwMode="auto">
          <a:xfrm>
            <a:off x="533400" y="5286375"/>
            <a:ext cx="985838" cy="798513"/>
          </a:xfrm>
          <a:prstGeom prst="rect">
            <a:avLst/>
          </a:prstGeom>
          <a:noFill/>
          <a:ln w="9525">
            <a:noFill/>
            <a:miter lim="800000"/>
            <a:headEnd/>
            <a:tailEnd/>
          </a:ln>
        </p:spPr>
      </p:pic>
      <p:pic>
        <p:nvPicPr>
          <p:cNvPr id="18438" name="Picture 5"/>
          <p:cNvPicPr>
            <a:picLocks noChangeAspect="1"/>
          </p:cNvPicPr>
          <p:nvPr/>
        </p:nvPicPr>
        <p:blipFill>
          <a:blip r:embed="rId10" cstate="print"/>
          <a:srcRect/>
          <a:stretch>
            <a:fillRect/>
          </a:stretch>
        </p:blipFill>
        <p:spPr bwMode="auto">
          <a:xfrm>
            <a:off x="500063" y="3852863"/>
            <a:ext cx="904875" cy="903287"/>
          </a:xfrm>
          <a:prstGeom prst="rect">
            <a:avLst/>
          </a:prstGeom>
          <a:noFill/>
          <a:ln w="9525">
            <a:noFill/>
            <a:miter lim="800000"/>
            <a:headEnd/>
            <a:tailEnd/>
          </a:ln>
        </p:spPr>
      </p:pic>
      <p:pic>
        <p:nvPicPr>
          <p:cNvPr id="3" name="Picture 2"/>
          <p:cNvPicPr>
            <a:picLocks noChangeAspect="1" noChangeArrowheads="1"/>
          </p:cNvPicPr>
          <p:nvPr/>
        </p:nvPicPr>
        <p:blipFill>
          <a:blip r:embed="rId11" cstate="print"/>
          <a:srcRect/>
          <a:stretch>
            <a:fillRect/>
          </a:stretch>
        </p:blipFill>
        <p:spPr bwMode="auto">
          <a:xfrm>
            <a:off x="381000" y="2562225"/>
            <a:ext cx="1004888" cy="1003300"/>
          </a:xfrm>
          <a:prstGeom prst="rect">
            <a:avLst/>
          </a:prstGeom>
          <a:noFill/>
          <a:ln w="9525">
            <a:noFill/>
            <a:miter lim="800000"/>
            <a:headEnd/>
            <a:tailEnd/>
          </a:ln>
        </p:spPr>
      </p:pic>
    </p:spTree>
    <p:extLst>
      <p:ext uri="{BB962C8B-B14F-4D97-AF65-F5344CB8AC3E}">
        <p14:creationId xmlns:p14="http://schemas.microsoft.com/office/powerpoint/2010/main" xmlns="" val="3858450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heckerboard(across)">
                                      <p:cBhvr>
                                        <p:cTn id="7" dur="500"/>
                                        <p:tgtEl>
                                          <p:spTgt spid="18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8438"/>
                                        </p:tgtEl>
                                        <p:attrNameLst>
                                          <p:attrName>style.visibility</p:attrName>
                                        </p:attrNameLst>
                                      </p:cBhvr>
                                      <p:to>
                                        <p:strVal val="visible"/>
                                      </p:to>
                                    </p:set>
                                    <p:animEffect transition="in" filter="circle(in)">
                                      <p:cBhvr>
                                        <p:cTn id="17" dur="2000"/>
                                        <p:tgtEl>
                                          <p:spTgt spid="184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3" presetClass="entr" presetSubtype="0" fill="hold" nodeType="clickEffect">
                                  <p:stCondLst>
                                    <p:cond delay="0"/>
                                  </p:stCondLst>
                                  <p:childTnLst>
                                    <p:set>
                                      <p:cBhvr>
                                        <p:cTn id="21" dur="1" fill="hold">
                                          <p:stCondLst>
                                            <p:cond delay="0"/>
                                          </p:stCondLst>
                                        </p:cTn>
                                        <p:tgtEl>
                                          <p:spTgt spid="18437"/>
                                        </p:tgtEl>
                                        <p:attrNameLst>
                                          <p:attrName>style.visibility</p:attrName>
                                        </p:attrNameLst>
                                      </p:cBhvr>
                                      <p:to>
                                        <p:strVal val="visible"/>
                                      </p:to>
                                    </p:set>
                                    <p:animEffect transition="in" filter="fade">
                                      <p:cBhvr>
                                        <p:cTn id="22" dur="100"/>
                                        <p:tgtEl>
                                          <p:spTgt spid="18437"/>
                                        </p:tgtEl>
                                      </p:cBhvr>
                                    </p:animEffect>
                                    <p:anim calcmode="lin" valueType="num">
                                      <p:cBhvr>
                                        <p:cTn id="23" dur="400" fill="hold"/>
                                        <p:tgtEl>
                                          <p:spTgt spid="18437"/>
                                        </p:tgtEl>
                                        <p:attrNameLst>
                                          <p:attrName>ppt_x</p:attrName>
                                        </p:attrNameLst>
                                      </p:cBhvr>
                                      <p:tavLst>
                                        <p:tav tm="0">
                                          <p:val>
                                            <p:strVal val="#ppt_x"/>
                                          </p:val>
                                        </p:tav>
                                        <p:tav tm="100000">
                                          <p:val>
                                            <p:strVal val="#ppt_x"/>
                                          </p:val>
                                        </p:tav>
                                      </p:tavLst>
                                    </p:anim>
                                    <p:anim calcmode="lin" valueType="num">
                                      <p:cBhvr>
                                        <p:cTn id="24" dur="400" fill="hold"/>
                                        <p:tgtEl>
                                          <p:spTgt spid="18437"/>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1843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1843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101379" name="TextBox 9"/>
          <p:cNvSpPr txBox="1">
            <a:spLocks noChangeArrowheads="1"/>
          </p:cNvSpPr>
          <p:nvPr/>
        </p:nvSpPr>
        <p:spPr bwMode="auto">
          <a:xfrm>
            <a:off x="457200" y="720725"/>
            <a:ext cx="8458200" cy="460375"/>
          </a:xfrm>
          <a:prstGeom prst="rect">
            <a:avLst/>
          </a:prstGeom>
          <a:noFill/>
          <a:ln w="9525">
            <a:noFill/>
            <a:miter lim="800000"/>
            <a:headEnd/>
            <a:tailEnd/>
          </a:ln>
        </p:spPr>
        <p:txBody>
          <a:bodyPr>
            <a:spAutoFit/>
          </a:bodyPr>
          <a:lstStyle/>
          <a:p>
            <a:pPr algn="ctr"/>
            <a:r>
              <a:rPr lang="en-US" altLang="en-US">
                <a:latin typeface="Phosphate Solid" pitchFamily="2" charset="0"/>
              </a:rPr>
              <a:t>More information</a:t>
            </a:r>
          </a:p>
        </p:txBody>
      </p:sp>
      <p:sp>
        <p:nvSpPr>
          <p:cNvPr id="101380" name="Rectangle 1"/>
          <p:cNvSpPr>
            <a:spLocks noChangeArrowheads="1"/>
          </p:cNvSpPr>
          <p:nvPr/>
        </p:nvSpPr>
        <p:spPr bwMode="auto">
          <a:xfrm>
            <a:off x="762000" y="1749425"/>
            <a:ext cx="7772400" cy="4031873"/>
          </a:xfrm>
          <a:prstGeom prst="rect">
            <a:avLst/>
          </a:prstGeom>
          <a:noFill/>
          <a:ln w="9525">
            <a:noFill/>
            <a:miter lim="800000"/>
            <a:headEnd/>
            <a:tailEnd/>
          </a:ln>
        </p:spPr>
        <p:txBody>
          <a:bodyPr>
            <a:spAutoFit/>
          </a:bodyPr>
          <a:lstStyle/>
          <a:p>
            <a:pPr eaLnBrk="1" hangingPunct="1"/>
            <a:r>
              <a:rPr lang="en-US" altLang="en-US" sz="2400" dirty="0"/>
              <a:t>            </a:t>
            </a:r>
            <a:r>
              <a:rPr lang="en-US" altLang="en-US" sz="2800" b="1" dirty="0"/>
              <a:t>Kathleen </a:t>
            </a:r>
            <a:r>
              <a:rPr lang="en-US" altLang="en-US" sz="2800" b="1" dirty="0" err="1"/>
              <a:t>Ganster</a:t>
            </a:r>
            <a:r>
              <a:rPr lang="en-US" altLang="en-US" sz="2800" b="1" dirty="0"/>
              <a:t>: </a:t>
            </a:r>
            <a:r>
              <a:rPr lang="en-US" altLang="en-US" sz="2800" b="1" dirty="0">
                <a:hlinkClick r:id="rId3"/>
              </a:rPr>
              <a:t>kganster@verizon.net</a:t>
            </a:r>
            <a:endParaRPr lang="en-US" altLang="en-US" sz="2800" b="1" dirty="0"/>
          </a:p>
          <a:p>
            <a:pPr eaLnBrk="1" hangingPunct="1"/>
            <a:endParaRPr lang="en-US" altLang="en-US" sz="2800" b="1" dirty="0"/>
          </a:p>
          <a:p>
            <a:pPr eaLnBrk="1" hangingPunct="1"/>
            <a:r>
              <a:rPr lang="en-US" altLang="en-US" sz="2800" b="1" dirty="0"/>
              <a:t>                  Paul </a:t>
            </a:r>
            <a:r>
              <a:rPr lang="en-US" altLang="en-US" sz="2800" b="1" dirty="0" err="1"/>
              <a:t>Sauers</a:t>
            </a:r>
            <a:r>
              <a:rPr lang="en-US" altLang="en-US" sz="2800" b="1" dirty="0"/>
              <a:t>: </a:t>
            </a:r>
            <a:r>
              <a:rPr lang="en-US" altLang="en-US" sz="2800" b="1" dirty="0" smtClean="0">
                <a:hlinkClick r:id="rId4"/>
              </a:rPr>
              <a:t>sauersp@aol.com</a:t>
            </a:r>
            <a:endParaRPr lang="en-US" altLang="en-US" sz="2800" b="1" dirty="0" smtClean="0"/>
          </a:p>
          <a:p>
            <a:pPr eaLnBrk="1" hangingPunct="1"/>
            <a:r>
              <a:rPr lang="en-US" altLang="en-US" sz="2800" b="1" dirty="0" smtClean="0"/>
              <a:t>		Cell:  (412) 779-8987</a:t>
            </a:r>
            <a:endParaRPr lang="en-US" altLang="en-US" sz="2800" b="1" dirty="0"/>
          </a:p>
          <a:p>
            <a:pPr eaLnBrk="1" hangingPunct="1"/>
            <a:endParaRPr lang="en-US" altLang="en-US" dirty="0"/>
          </a:p>
          <a:p>
            <a:pPr algn="ctr" eaLnBrk="1" hangingPunct="1"/>
            <a:r>
              <a:rPr lang="en-US" altLang="en-US" dirty="0"/>
              <a:t>For more information remember to visit our website:</a:t>
            </a:r>
          </a:p>
          <a:p>
            <a:pPr algn="ctr" eaLnBrk="1" hangingPunct="1"/>
            <a:endParaRPr lang="en-US" altLang="en-US" dirty="0"/>
          </a:p>
          <a:p>
            <a:pPr algn="ctr" eaLnBrk="1" hangingPunct="1"/>
            <a:r>
              <a:rPr lang="en-US" altLang="en-US" dirty="0"/>
              <a:t> </a:t>
            </a:r>
            <a:r>
              <a:rPr lang="en-US" altLang="en-US" dirty="0">
                <a:hlinkClick r:id="rId5"/>
              </a:rPr>
              <a:t>https://www.rachelcarsontrails.org/</a:t>
            </a:r>
            <a:endParaRPr lang="en-US" altLang="en-US" dirty="0"/>
          </a:p>
          <a:p>
            <a:pPr algn="ctr" eaLnBrk="1" hangingPunct="1"/>
            <a:r>
              <a:rPr lang="en-US" altLang="en-US" dirty="0"/>
              <a:t>. </a:t>
            </a:r>
          </a:p>
          <a:p>
            <a:pPr algn="ctr" eaLnBrk="1" hangingPunct="1"/>
            <a:r>
              <a:rPr lang="en-US" u="sng" dirty="0"/>
              <a:t>https://</a:t>
            </a:r>
            <a:r>
              <a:rPr lang="en-US" u="sng" dirty="0" smtClean="0"/>
              <a:t>www.rachelcarsontrails.org/events/challenge/rctc23</a:t>
            </a:r>
            <a:endParaRPr lang="en-US" altLang="en-US" dirty="0"/>
          </a:p>
          <a:p>
            <a:pPr algn="ctr" eaLnBrk="1" hangingPunct="1"/>
            <a:endParaRPr lang="en-US" altLang="en-US" dirty="0"/>
          </a:p>
          <a:p>
            <a:pPr algn="ctr" eaLnBrk="1" hangingPunct="1"/>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762000"/>
            <a:ext cx="5943600" cy="646331"/>
          </a:xfrm>
          <a:prstGeom prst="rect">
            <a:avLst/>
          </a:prstGeom>
          <a:noFill/>
        </p:spPr>
        <p:txBody>
          <a:bodyPr wrap="square" rtlCol="0">
            <a:spAutoFit/>
          </a:bodyPr>
          <a:lstStyle/>
          <a:p>
            <a:r>
              <a:rPr lang="en-US" dirty="0"/>
              <a:t>                     </a:t>
            </a:r>
            <a:endParaRPr lang="en-US" dirty="0" smtClean="0"/>
          </a:p>
          <a:p>
            <a:endParaRPr lang="en-US" dirty="0"/>
          </a:p>
        </p:txBody>
      </p:sp>
      <p:pic>
        <p:nvPicPr>
          <p:cNvPr id="5" name="Picture 4" descr="Logo_Picture1.png"/>
          <p:cNvPicPr>
            <a:picLocks noChangeAspect="1"/>
          </p:cNvPicPr>
          <p:nvPr/>
        </p:nvPicPr>
        <p:blipFill>
          <a:blip r:embed="rId2" cstate="print"/>
          <a:stretch>
            <a:fillRect/>
          </a:stretch>
        </p:blipFill>
        <p:spPr>
          <a:xfrm>
            <a:off x="381000" y="304800"/>
            <a:ext cx="2311111" cy="596825"/>
          </a:xfrm>
          <a:prstGeom prst="rect">
            <a:avLst/>
          </a:prstGeom>
        </p:spPr>
      </p:pic>
      <p:pic>
        <p:nvPicPr>
          <p:cNvPr id="52226" name="Picture 2"/>
          <p:cNvPicPr>
            <a:picLocks noChangeAspect="1" noChangeArrowheads="1"/>
          </p:cNvPicPr>
          <p:nvPr/>
        </p:nvPicPr>
        <p:blipFill>
          <a:blip r:embed="rId3" cstate="print"/>
          <a:srcRect/>
          <a:stretch>
            <a:fillRect/>
          </a:stretch>
        </p:blipFill>
        <p:spPr bwMode="auto">
          <a:xfrm>
            <a:off x="228600" y="914400"/>
            <a:ext cx="8610600" cy="562451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762000"/>
            <a:ext cx="5943600" cy="646331"/>
          </a:xfrm>
          <a:prstGeom prst="rect">
            <a:avLst/>
          </a:prstGeom>
          <a:noFill/>
        </p:spPr>
        <p:txBody>
          <a:bodyPr wrap="square" rtlCol="0">
            <a:spAutoFit/>
          </a:bodyPr>
          <a:lstStyle/>
          <a:p>
            <a:r>
              <a:rPr lang="en-US" dirty="0"/>
              <a:t>                     </a:t>
            </a:r>
            <a:endParaRPr lang="en-US" dirty="0" smtClean="0"/>
          </a:p>
          <a:p>
            <a:endParaRPr lang="en-US" dirty="0"/>
          </a:p>
        </p:txBody>
      </p:sp>
      <p:pic>
        <p:nvPicPr>
          <p:cNvPr id="5" name="Picture 4" descr="Logo_Picture1.png"/>
          <p:cNvPicPr>
            <a:picLocks noChangeAspect="1"/>
          </p:cNvPicPr>
          <p:nvPr/>
        </p:nvPicPr>
        <p:blipFill>
          <a:blip r:embed="rId2" cstate="print"/>
          <a:stretch>
            <a:fillRect/>
          </a:stretch>
        </p:blipFill>
        <p:spPr>
          <a:xfrm>
            <a:off x="381000" y="304800"/>
            <a:ext cx="2311111" cy="596825"/>
          </a:xfrm>
          <a:prstGeom prst="rect">
            <a:avLst/>
          </a:prstGeom>
        </p:spPr>
      </p:pic>
      <p:pic>
        <p:nvPicPr>
          <p:cNvPr id="53251" name="Picture 3"/>
          <p:cNvPicPr>
            <a:picLocks noChangeAspect="1" noChangeArrowheads="1"/>
          </p:cNvPicPr>
          <p:nvPr/>
        </p:nvPicPr>
        <p:blipFill>
          <a:blip r:embed="rId3" cstate="print"/>
          <a:srcRect/>
          <a:stretch>
            <a:fillRect/>
          </a:stretch>
        </p:blipFill>
        <p:spPr bwMode="auto">
          <a:xfrm>
            <a:off x="381000" y="914400"/>
            <a:ext cx="8229600" cy="5638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762000"/>
            <a:ext cx="5943600" cy="646331"/>
          </a:xfrm>
          <a:prstGeom prst="rect">
            <a:avLst/>
          </a:prstGeom>
          <a:noFill/>
        </p:spPr>
        <p:txBody>
          <a:bodyPr wrap="square" rtlCol="0">
            <a:spAutoFit/>
          </a:bodyPr>
          <a:lstStyle/>
          <a:p>
            <a:r>
              <a:rPr lang="en-US" dirty="0"/>
              <a:t>                     </a:t>
            </a:r>
            <a:endParaRPr lang="en-US" dirty="0" smtClean="0"/>
          </a:p>
          <a:p>
            <a:endParaRPr lang="en-US" dirty="0"/>
          </a:p>
        </p:txBody>
      </p:sp>
      <p:pic>
        <p:nvPicPr>
          <p:cNvPr id="5" name="Picture 4" descr="Logo_Picture1.png"/>
          <p:cNvPicPr>
            <a:picLocks noChangeAspect="1"/>
          </p:cNvPicPr>
          <p:nvPr/>
        </p:nvPicPr>
        <p:blipFill>
          <a:blip r:embed="rId2" cstate="print"/>
          <a:stretch>
            <a:fillRect/>
          </a:stretch>
        </p:blipFill>
        <p:spPr>
          <a:xfrm>
            <a:off x="381000" y="304800"/>
            <a:ext cx="2311111" cy="596825"/>
          </a:xfrm>
          <a:prstGeom prst="rect">
            <a:avLst/>
          </a:prstGeom>
        </p:spPr>
      </p:pic>
      <p:pic>
        <p:nvPicPr>
          <p:cNvPr id="54274" name="Picture 2"/>
          <p:cNvPicPr>
            <a:picLocks noChangeAspect="1" noChangeArrowheads="1"/>
          </p:cNvPicPr>
          <p:nvPr/>
        </p:nvPicPr>
        <p:blipFill>
          <a:blip r:embed="rId3" cstate="print"/>
          <a:srcRect/>
          <a:stretch>
            <a:fillRect/>
          </a:stretch>
        </p:blipFill>
        <p:spPr bwMode="auto">
          <a:xfrm>
            <a:off x="381000" y="914400"/>
            <a:ext cx="8610600" cy="5638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762000"/>
            <a:ext cx="5943600" cy="2031325"/>
          </a:xfrm>
          <a:prstGeom prst="rect">
            <a:avLst/>
          </a:prstGeom>
          <a:noFill/>
        </p:spPr>
        <p:txBody>
          <a:bodyPr wrap="square" rtlCol="0">
            <a:spAutoFit/>
          </a:bodyPr>
          <a:lstStyle/>
          <a:p>
            <a:r>
              <a:rPr lang="en-US" dirty="0"/>
              <a:t>                     </a:t>
            </a:r>
            <a:r>
              <a:rPr lang="en-US" dirty="0" smtClean="0">
                <a:solidFill>
                  <a:srgbClr val="0000FF"/>
                </a:solidFill>
              </a:rPr>
              <a:t>2024 </a:t>
            </a:r>
            <a:r>
              <a:rPr lang="en-US" dirty="0">
                <a:solidFill>
                  <a:srgbClr val="0000FF"/>
                </a:solidFill>
              </a:rPr>
              <a:t>Full </a:t>
            </a:r>
            <a:r>
              <a:rPr lang="en-US" dirty="0" smtClean="0">
                <a:solidFill>
                  <a:srgbClr val="0000FF"/>
                </a:solidFill>
              </a:rPr>
              <a:t>Challenge: Elevation Profile </a:t>
            </a:r>
            <a:endParaRPr lang="en-US" dirty="0">
              <a:solidFill>
                <a:srgbClr val="0000FF"/>
              </a:solidFill>
            </a:endParaRPr>
          </a:p>
          <a:p>
            <a:endParaRPr lang="en-US" dirty="0"/>
          </a:p>
          <a:p>
            <a:r>
              <a:rPr lang="en-US" dirty="0"/>
              <a:t>                 ( </a:t>
            </a:r>
            <a:r>
              <a:rPr lang="en-US" dirty="0" smtClean="0"/>
              <a:t>37.4 </a:t>
            </a:r>
            <a:r>
              <a:rPr lang="en-US" dirty="0"/>
              <a:t>miles length / 15 hours 4 minutes ) </a:t>
            </a:r>
          </a:p>
          <a:p>
            <a:r>
              <a:rPr lang="en-US" dirty="0"/>
              <a:t>          </a:t>
            </a:r>
          </a:p>
          <a:p>
            <a:r>
              <a:rPr lang="en-US" dirty="0"/>
              <a:t>      Total Ascending </a:t>
            </a:r>
            <a:r>
              <a:rPr lang="en-US" dirty="0" smtClean="0"/>
              <a:t>8,145 </a:t>
            </a:r>
            <a:r>
              <a:rPr lang="en-US" dirty="0"/>
              <a:t>ft. </a:t>
            </a:r>
            <a:r>
              <a:rPr lang="en-US" dirty="0" smtClean="0"/>
              <a:t>  </a:t>
            </a:r>
            <a:r>
              <a:rPr lang="en-US" dirty="0"/>
              <a:t>Total Descending </a:t>
            </a:r>
            <a:r>
              <a:rPr lang="en-US" dirty="0" smtClean="0"/>
              <a:t>8,208 </a:t>
            </a:r>
            <a:r>
              <a:rPr lang="en-US" dirty="0"/>
              <a:t>ft.</a:t>
            </a:r>
          </a:p>
          <a:p>
            <a:endParaRPr lang="en-US" dirty="0"/>
          </a:p>
          <a:p>
            <a:r>
              <a:rPr lang="en-US" dirty="0"/>
              <a:t>      Pace:  </a:t>
            </a:r>
            <a:r>
              <a:rPr lang="en-US" dirty="0" smtClean="0"/>
              <a:t>2.482 </a:t>
            </a:r>
            <a:r>
              <a:rPr lang="en-US" dirty="0"/>
              <a:t>mph  =  </a:t>
            </a:r>
            <a:r>
              <a:rPr lang="en-US" dirty="0" smtClean="0"/>
              <a:t>24 </a:t>
            </a:r>
            <a:r>
              <a:rPr lang="en-US" dirty="0"/>
              <a:t>minutes </a:t>
            </a:r>
            <a:r>
              <a:rPr lang="en-US" dirty="0" smtClean="0"/>
              <a:t>10 </a:t>
            </a:r>
            <a:r>
              <a:rPr lang="en-US" dirty="0"/>
              <a:t>seconds per mile  </a:t>
            </a:r>
          </a:p>
        </p:txBody>
      </p:sp>
      <p:pic>
        <p:nvPicPr>
          <p:cNvPr id="5" name="Picture 4" descr="Logo_Picture1.png"/>
          <p:cNvPicPr>
            <a:picLocks noChangeAspect="1"/>
          </p:cNvPicPr>
          <p:nvPr/>
        </p:nvPicPr>
        <p:blipFill>
          <a:blip r:embed="rId2" cstate="print"/>
          <a:stretch>
            <a:fillRect/>
          </a:stretch>
        </p:blipFill>
        <p:spPr>
          <a:xfrm>
            <a:off x="381000" y="381000"/>
            <a:ext cx="2311111" cy="596825"/>
          </a:xfrm>
          <a:prstGeom prst="rect">
            <a:avLst/>
          </a:prstGeom>
        </p:spPr>
      </p:pic>
      <p:pic>
        <p:nvPicPr>
          <p:cNvPr id="7" name="Picture 6" descr="https://www.rachelcarsontrails.org/events/challenge/rctc24/profile-full-challenge.png"/>
          <p:cNvPicPr/>
          <p:nvPr/>
        </p:nvPicPr>
        <p:blipFill>
          <a:blip r:embed="rId3" cstate="print"/>
          <a:srcRect/>
          <a:stretch>
            <a:fillRect/>
          </a:stretch>
        </p:blipFill>
        <p:spPr bwMode="auto">
          <a:xfrm>
            <a:off x="685800" y="2895600"/>
            <a:ext cx="7924800" cy="28194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295400"/>
            <a:ext cx="7315200" cy="1477328"/>
          </a:xfrm>
          <a:prstGeom prst="rect">
            <a:avLst/>
          </a:prstGeom>
          <a:noFill/>
        </p:spPr>
        <p:txBody>
          <a:bodyPr wrap="square" rtlCol="0">
            <a:spAutoFit/>
          </a:bodyPr>
          <a:lstStyle/>
          <a:p>
            <a:r>
              <a:rPr lang="en-US" dirty="0">
                <a:solidFill>
                  <a:srgbClr val="FF0000"/>
                </a:solidFill>
              </a:rPr>
              <a:t>                         </a:t>
            </a:r>
            <a:r>
              <a:rPr lang="en-US" dirty="0" smtClean="0">
                <a:solidFill>
                  <a:srgbClr val="FF0000"/>
                </a:solidFill>
              </a:rPr>
              <a:t>2024 </a:t>
            </a:r>
            <a:r>
              <a:rPr lang="en-US" dirty="0">
                <a:solidFill>
                  <a:srgbClr val="FF0000"/>
                </a:solidFill>
              </a:rPr>
              <a:t>Homestead Challenge:  Elevation Profile</a:t>
            </a:r>
          </a:p>
          <a:p>
            <a:r>
              <a:rPr lang="en-US" dirty="0"/>
              <a:t>                                          </a:t>
            </a:r>
          </a:p>
          <a:p>
            <a:r>
              <a:rPr lang="en-US" dirty="0"/>
              <a:t>                        ( </a:t>
            </a:r>
            <a:r>
              <a:rPr lang="en-US" dirty="0" smtClean="0"/>
              <a:t>18.1 </a:t>
            </a:r>
            <a:r>
              <a:rPr lang="en-US" dirty="0"/>
              <a:t>miles length – 7 hours </a:t>
            </a:r>
            <a:r>
              <a:rPr lang="en-US" dirty="0" smtClean="0"/>
              <a:t>18 </a:t>
            </a:r>
            <a:r>
              <a:rPr lang="en-US" dirty="0"/>
              <a:t>min. to complete ) </a:t>
            </a:r>
          </a:p>
          <a:p>
            <a:endParaRPr lang="en-US" dirty="0"/>
          </a:p>
          <a:p>
            <a:r>
              <a:rPr lang="en-US" dirty="0"/>
              <a:t>                      Total Ascending </a:t>
            </a:r>
            <a:r>
              <a:rPr lang="en-US" dirty="0" smtClean="0"/>
              <a:t> 4,598 </a:t>
            </a:r>
            <a:r>
              <a:rPr lang="en-US" dirty="0"/>
              <a:t>ft. Total Descending </a:t>
            </a:r>
            <a:r>
              <a:rPr lang="en-US" dirty="0" smtClean="0"/>
              <a:t>4,446 </a:t>
            </a:r>
            <a:r>
              <a:rPr lang="en-US" dirty="0"/>
              <a:t>ft.</a:t>
            </a:r>
          </a:p>
        </p:txBody>
      </p:sp>
      <p:pic>
        <p:nvPicPr>
          <p:cNvPr id="5" name="Picture 4" descr="Logo_Picture1.png"/>
          <p:cNvPicPr>
            <a:picLocks noChangeAspect="1"/>
          </p:cNvPicPr>
          <p:nvPr/>
        </p:nvPicPr>
        <p:blipFill>
          <a:blip r:embed="rId2" cstate="print"/>
          <a:stretch>
            <a:fillRect/>
          </a:stretch>
        </p:blipFill>
        <p:spPr>
          <a:xfrm>
            <a:off x="533400" y="685800"/>
            <a:ext cx="2311111" cy="596825"/>
          </a:xfrm>
          <a:prstGeom prst="rect">
            <a:avLst/>
          </a:prstGeom>
        </p:spPr>
      </p:pic>
      <p:pic>
        <p:nvPicPr>
          <p:cNvPr id="7" name="Picture 6" descr="https://www.rachelcarsontrails.org/events/challenge/rctc24/profile-homestead-challenge.png"/>
          <p:cNvPicPr/>
          <p:nvPr/>
        </p:nvPicPr>
        <p:blipFill>
          <a:blip r:embed="rId3" cstate="print"/>
          <a:srcRect/>
          <a:stretch>
            <a:fillRect/>
          </a:stretch>
        </p:blipFill>
        <p:spPr bwMode="auto">
          <a:xfrm>
            <a:off x="457200" y="2895600"/>
            <a:ext cx="8077200" cy="28575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295400"/>
            <a:ext cx="7315200" cy="2185214"/>
          </a:xfrm>
          <a:prstGeom prst="rect">
            <a:avLst/>
          </a:prstGeom>
          <a:noFill/>
        </p:spPr>
        <p:txBody>
          <a:bodyPr wrap="square" rtlCol="0">
            <a:spAutoFit/>
          </a:bodyPr>
          <a:lstStyle/>
          <a:p>
            <a:r>
              <a:rPr lang="en-US" dirty="0">
                <a:solidFill>
                  <a:srgbClr val="FF0000"/>
                </a:solidFill>
              </a:rPr>
              <a:t>                         </a:t>
            </a:r>
            <a:r>
              <a:rPr lang="en-US" dirty="0" smtClean="0">
                <a:solidFill>
                  <a:srgbClr val="00B050"/>
                </a:solidFill>
              </a:rPr>
              <a:t>2024 Friends &amp; Family </a:t>
            </a:r>
            <a:r>
              <a:rPr lang="en-US" dirty="0">
                <a:solidFill>
                  <a:srgbClr val="00B050"/>
                </a:solidFill>
              </a:rPr>
              <a:t>Challenge:  Elevation Profile</a:t>
            </a:r>
          </a:p>
          <a:p>
            <a:r>
              <a:rPr lang="en-US" dirty="0"/>
              <a:t>                          </a:t>
            </a:r>
            <a:r>
              <a:rPr lang="en-US" dirty="0" smtClean="0"/>
              <a:t> ( 8.0 </a:t>
            </a:r>
            <a:r>
              <a:rPr lang="en-US" dirty="0"/>
              <a:t>miles length – </a:t>
            </a:r>
            <a:r>
              <a:rPr lang="en-US" dirty="0" smtClean="0"/>
              <a:t>3 </a:t>
            </a:r>
            <a:r>
              <a:rPr lang="en-US" dirty="0"/>
              <a:t>hours </a:t>
            </a:r>
            <a:r>
              <a:rPr lang="en-US" dirty="0" smtClean="0"/>
              <a:t>14 </a:t>
            </a:r>
            <a:r>
              <a:rPr lang="en-US" dirty="0"/>
              <a:t>min. to complete ) </a:t>
            </a:r>
          </a:p>
          <a:p>
            <a:r>
              <a:rPr lang="en-US" dirty="0" smtClean="0"/>
              <a:t>                      </a:t>
            </a:r>
            <a:r>
              <a:rPr lang="en-US" dirty="0"/>
              <a:t>Total Ascending </a:t>
            </a:r>
            <a:r>
              <a:rPr lang="en-US" dirty="0" smtClean="0"/>
              <a:t>1,947 </a:t>
            </a:r>
            <a:r>
              <a:rPr lang="en-US" dirty="0"/>
              <a:t>ft. Total Descending </a:t>
            </a:r>
            <a:r>
              <a:rPr lang="en-US" dirty="0" smtClean="0"/>
              <a:t>1,639 </a:t>
            </a:r>
            <a:r>
              <a:rPr lang="en-US" dirty="0"/>
              <a:t>ft</a:t>
            </a:r>
            <a:r>
              <a:rPr lang="en-US" dirty="0" smtClean="0"/>
              <a:t>.</a:t>
            </a:r>
          </a:p>
          <a:p>
            <a:endParaRPr lang="en-US" sz="1600" dirty="0" smtClean="0"/>
          </a:p>
          <a:p>
            <a:r>
              <a:rPr lang="en-US" sz="1600" dirty="0" smtClean="0"/>
              <a:t>You may start when all group members are present and ready, anytime between 12:00 PM and 12:30 PM. Make sure you stop at the table and let the volunteers scan your tag so we know you've left and have an accurate start time. Registration closes at 12:30 PM</a:t>
            </a:r>
            <a:r>
              <a:rPr lang="en-US" dirty="0" smtClean="0"/>
              <a:t>.    </a:t>
            </a:r>
            <a:r>
              <a:rPr lang="en-US" dirty="0" smtClean="0">
                <a:solidFill>
                  <a:srgbClr val="0000FF"/>
                </a:solidFill>
              </a:rPr>
              <a:t>5 people for the price of one  !!</a:t>
            </a:r>
            <a:r>
              <a:rPr lang="en-US" dirty="0" smtClean="0"/>
              <a:t>    Great into to the Rachel   </a:t>
            </a:r>
            <a:endParaRPr lang="en-US" dirty="0"/>
          </a:p>
        </p:txBody>
      </p:sp>
      <p:pic>
        <p:nvPicPr>
          <p:cNvPr id="5" name="Picture 4" descr="Logo_Picture1.png"/>
          <p:cNvPicPr>
            <a:picLocks noChangeAspect="1"/>
          </p:cNvPicPr>
          <p:nvPr/>
        </p:nvPicPr>
        <p:blipFill>
          <a:blip r:embed="rId2" cstate="print"/>
          <a:stretch>
            <a:fillRect/>
          </a:stretch>
        </p:blipFill>
        <p:spPr>
          <a:xfrm>
            <a:off x="533400" y="685800"/>
            <a:ext cx="2311111" cy="596825"/>
          </a:xfrm>
          <a:prstGeom prst="rect">
            <a:avLst/>
          </a:prstGeom>
        </p:spPr>
      </p:pic>
      <p:pic>
        <p:nvPicPr>
          <p:cNvPr id="6" name="Picture 5" descr="https://www.rachelcarsontrails.org/events/challenge/rctc24/profile-friends-family-challenge.png"/>
          <p:cNvPicPr/>
          <p:nvPr/>
        </p:nvPicPr>
        <p:blipFill>
          <a:blip r:embed="rId3" cstate="print"/>
          <a:srcRect/>
          <a:stretch>
            <a:fillRect/>
          </a:stretch>
        </p:blipFill>
        <p:spPr bwMode="auto">
          <a:xfrm>
            <a:off x="685800" y="3581400"/>
            <a:ext cx="7543800" cy="24384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cstate="print"/>
          <a:srcRect/>
          <a:stretch>
            <a:fillRect/>
          </a:stretch>
        </p:blipFill>
        <p:spPr bwMode="auto">
          <a:xfrm>
            <a:off x="3733800" y="863600"/>
            <a:ext cx="5308600" cy="3644900"/>
          </a:xfrm>
          <a:prstGeom prst="rect">
            <a:avLst/>
          </a:prstGeom>
          <a:noFill/>
          <a:ln w="9525">
            <a:noFill/>
            <a:miter lim="800000"/>
            <a:headEnd/>
            <a:tailEnd/>
          </a:ln>
        </p:spPr>
      </p:pic>
      <p:pic>
        <p:nvPicPr>
          <p:cNvPr id="15363" name="Picture 6"/>
          <p:cNvPicPr>
            <a:picLocks noChangeAspect="1" noChangeArrowheads="1"/>
          </p:cNvPicPr>
          <p:nvPr/>
        </p:nvPicPr>
        <p:blipFill>
          <a:blip r:embed="rId3" cstate="print"/>
          <a:srcRect/>
          <a:stretch>
            <a:fillRect/>
          </a:stretch>
        </p:blipFill>
        <p:spPr bwMode="auto">
          <a:xfrm>
            <a:off x="-88900" y="-190500"/>
            <a:ext cx="6261100" cy="7416800"/>
          </a:xfrm>
          <a:prstGeom prst="rect">
            <a:avLst/>
          </a:prstGeom>
          <a:noFill/>
          <a:ln w="9525">
            <a:noFill/>
            <a:miter lim="800000"/>
            <a:headEnd/>
            <a:tailEnd/>
          </a:ln>
        </p:spPr>
      </p:pic>
      <p:sp>
        <p:nvSpPr>
          <p:cNvPr id="22533" name="TextBox 12">
            <a:extLst>
              <a:ext uri="{FF2B5EF4-FFF2-40B4-BE49-F238E27FC236}">
                <a16:creationId xmlns:a16="http://schemas.microsoft.com/office/drawing/2014/main" xmlns="" id="{E0C252DD-76C1-1944-8D9B-A35FFD9F2FA8}"/>
              </a:ext>
            </a:extLst>
          </p:cNvPr>
          <p:cNvSpPr txBox="1">
            <a:spLocks noChangeArrowheads="1"/>
          </p:cNvSpPr>
          <p:nvPr/>
        </p:nvSpPr>
        <p:spPr bwMode="auto">
          <a:xfrm>
            <a:off x="5819775" y="4060825"/>
            <a:ext cx="3352800"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defRPr/>
            </a:pPr>
            <a:endParaRPr lang="en-US" altLang="en-US" sz="1400" b="1" dirty="0">
              <a:latin typeface="American Typewriter" panose="02090604020004020304" pitchFamily="18" charset="77"/>
              <a:cs typeface="+mj-cs"/>
            </a:endParaRPr>
          </a:p>
          <a:p>
            <a:pPr>
              <a:defRPr/>
            </a:pPr>
            <a:r>
              <a:rPr lang="en-US" altLang="en-US" sz="1400" b="1" dirty="0">
                <a:latin typeface="American Typewriter" panose="02090604020004020304" pitchFamily="18" charset="77"/>
                <a:cs typeface="+mj-cs"/>
              </a:rPr>
              <a:t>Weekly hikes that increase in length over the course of two months; and replicate what you may experience on the day of the challenge </a:t>
            </a:r>
            <a:r>
              <a:rPr lang="mr-IN" altLang="en-US" sz="1400" b="1" dirty="0">
                <a:latin typeface="American Typewriter" panose="02090604020004020304" pitchFamily="18" charset="77"/>
                <a:cs typeface="+mj-cs"/>
              </a:rPr>
              <a:t>–</a:t>
            </a:r>
            <a:r>
              <a:rPr lang="en-US" altLang="en-US" sz="1400" b="1" dirty="0">
                <a:latin typeface="American Typewriter" panose="02090604020004020304" pitchFamily="18" charset="77"/>
                <a:cs typeface="+mj-cs"/>
              </a:rPr>
              <a:t> including inclement weather.  </a:t>
            </a:r>
          </a:p>
          <a:p>
            <a:pPr>
              <a:defRPr/>
            </a:pPr>
            <a:r>
              <a:rPr lang="en-US" altLang="en-US" sz="1400" b="1" dirty="0">
                <a:latin typeface="American Typewriter" panose="02090604020004020304" pitchFamily="18" charset="77"/>
                <a:cs typeface="+mj-cs"/>
              </a:rPr>
              <a:t>These hikes are led/swept by volunteers. </a:t>
            </a:r>
            <a:r>
              <a:rPr lang="en-US" altLang="en-US" sz="1400" b="1" dirty="0">
                <a:solidFill>
                  <a:srgbClr val="0000FF"/>
                </a:solidFill>
                <a:latin typeface="American Typewriter" panose="02090604020004020304" pitchFamily="18" charset="77"/>
                <a:cs typeface="+mj-cs"/>
              </a:rPr>
              <a:t>Please be prepared with masks, snacks and hydration.</a:t>
            </a:r>
            <a:r>
              <a:rPr lang="en-US" altLang="en-US" sz="1400" b="1" dirty="0">
                <a:latin typeface="American Typewriter" panose="02090604020004020304" pitchFamily="18" charset="77"/>
                <a:cs typeface="+mj-cs"/>
              </a:rPr>
              <a:t> </a:t>
            </a:r>
          </a:p>
        </p:txBody>
      </p:sp>
      <p:sp>
        <p:nvSpPr>
          <p:cNvPr id="15365" name="TextBox 9"/>
          <p:cNvSpPr txBox="1">
            <a:spLocks noChangeArrowheads="1"/>
          </p:cNvSpPr>
          <p:nvPr/>
        </p:nvSpPr>
        <p:spPr bwMode="auto">
          <a:xfrm>
            <a:off x="2441575" y="392113"/>
            <a:ext cx="6251575" cy="646112"/>
          </a:xfrm>
          <a:prstGeom prst="rect">
            <a:avLst/>
          </a:prstGeom>
          <a:noFill/>
          <a:ln w="9525">
            <a:noFill/>
            <a:miter lim="800000"/>
            <a:headEnd/>
            <a:tailEnd/>
          </a:ln>
        </p:spPr>
        <p:txBody>
          <a:bodyPr>
            <a:spAutoFit/>
          </a:bodyPr>
          <a:lstStyle/>
          <a:p>
            <a:pPr algn="ctr"/>
            <a:r>
              <a:rPr lang="en-US" altLang="en-US" sz="3600">
                <a:latin typeface="Phosphate Solid" pitchFamily="2" charset="0"/>
              </a:rPr>
              <a:t>Challenge Training Hikes</a:t>
            </a:r>
          </a:p>
        </p:txBody>
      </p:sp>
      <p:pic>
        <p:nvPicPr>
          <p:cNvPr id="15366" name="Picture 8"/>
          <p:cNvPicPr>
            <a:picLocks noChangeAspect="1"/>
          </p:cNvPicPr>
          <p:nvPr/>
        </p:nvPicPr>
        <p:blipFill>
          <a:blip r:embed="rId4" cstate="print"/>
          <a:srcRect/>
          <a:stretch>
            <a:fillRect/>
          </a:stretch>
        </p:blipFill>
        <p:spPr bwMode="auto">
          <a:xfrm>
            <a:off x="228600" y="152400"/>
            <a:ext cx="2286000" cy="5715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143001"/>
            <a:ext cx="5257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mn-ea"/>
                <a:cs typeface="+mn-cs"/>
              </a:rPr>
              <a:t>  </a:t>
            </a:r>
            <a:endParaRPr kumimoji="0" lang="en-US" sz="24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Picture 3" descr="Logo_Picture1.png"/>
          <p:cNvPicPr>
            <a:picLocks noChangeAspect="1"/>
          </p:cNvPicPr>
          <p:nvPr/>
        </p:nvPicPr>
        <p:blipFill>
          <a:blip r:embed="rId2" cstate="print"/>
          <a:stretch>
            <a:fillRect/>
          </a:stretch>
        </p:blipFill>
        <p:spPr>
          <a:xfrm>
            <a:off x="304800" y="381000"/>
            <a:ext cx="2311111" cy="596825"/>
          </a:xfrm>
          <a:prstGeom prst="rect">
            <a:avLst/>
          </a:prstGeom>
        </p:spPr>
      </p:pic>
      <p:pic>
        <p:nvPicPr>
          <p:cNvPr id="5" name="Picture 4" descr="A black and white logo&#10;&#10;Description automatically generated with medium confidence">
            <a:extLst>
              <a:ext uri="{FF2B5EF4-FFF2-40B4-BE49-F238E27FC236}">
                <a16:creationId xmlns:a16="http://schemas.microsoft.com/office/drawing/2014/main" xmlns="" id="{633D7884-9594-46DA-AFEE-918C6A17096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0" y="2133600"/>
            <a:ext cx="2520701" cy="3779528"/>
          </a:xfrm>
          <a:prstGeom prst="rect">
            <a:avLst/>
          </a:prstGeom>
        </p:spPr>
      </p:pic>
      <p:sp>
        <p:nvSpPr>
          <p:cNvPr id="6" name="Rectangle 5"/>
          <p:cNvSpPr/>
          <p:nvPr/>
        </p:nvSpPr>
        <p:spPr>
          <a:xfrm>
            <a:off x="2286000" y="990601"/>
            <a:ext cx="4572000" cy="1015663"/>
          </a:xfrm>
          <a:prstGeom prst="rect">
            <a:avLst/>
          </a:prstGeom>
        </p:spPr>
        <p:txBody>
          <a:bodyPr wrap="square">
            <a:spAutoFit/>
          </a:bodyPr>
          <a:lstStyle/>
          <a:p>
            <a:r>
              <a:rPr lang="en-US" sz="2000" b="1" dirty="0" smtClean="0">
                <a:solidFill>
                  <a:srgbClr val="0000FF"/>
                </a:solidFill>
              </a:rPr>
              <a:t>Thanks much  to 3 Rivers Outdoor Co.  for your   support of the RCTC &amp; the Challenges</a:t>
            </a: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18435" name="TextBox 9"/>
          <p:cNvSpPr txBox="1">
            <a:spLocks noChangeArrowheads="1"/>
          </p:cNvSpPr>
          <p:nvPr/>
        </p:nvSpPr>
        <p:spPr bwMode="auto">
          <a:xfrm>
            <a:off x="381000" y="968375"/>
            <a:ext cx="8458200" cy="461963"/>
          </a:xfrm>
          <a:prstGeom prst="rect">
            <a:avLst/>
          </a:prstGeom>
          <a:noFill/>
          <a:ln w="9525">
            <a:noFill/>
            <a:miter lim="800000"/>
            <a:headEnd/>
            <a:tailEnd/>
          </a:ln>
        </p:spPr>
        <p:txBody>
          <a:bodyPr>
            <a:spAutoFit/>
          </a:bodyPr>
          <a:lstStyle/>
          <a:p>
            <a:pPr algn="ctr"/>
            <a:r>
              <a:rPr lang="en-US" altLang="en-US">
                <a:latin typeface="Phosphate Solid" pitchFamily="2" charset="0"/>
              </a:rPr>
              <a:t>WHY the training and orientation hikes? </a:t>
            </a:r>
          </a:p>
        </p:txBody>
      </p:sp>
      <p:sp>
        <p:nvSpPr>
          <p:cNvPr id="2" name="TextBox 1">
            <a:extLst>
              <a:ext uri="{FF2B5EF4-FFF2-40B4-BE49-F238E27FC236}">
                <a16:creationId xmlns:a16="http://schemas.microsoft.com/office/drawing/2014/main" xmlns="" id="{9B3F69EE-1681-0745-8141-C321277D6514}"/>
              </a:ext>
            </a:extLst>
          </p:cNvPr>
          <p:cNvSpPr txBox="1"/>
          <p:nvPr/>
        </p:nvSpPr>
        <p:spPr>
          <a:xfrm>
            <a:off x="1143000" y="1674813"/>
            <a:ext cx="6705600" cy="4770437"/>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800100" indent="-34290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285750" indent="-285750">
              <a:buFont typeface="Courier New" panose="02070309020205020404" pitchFamily="49" charset="0"/>
              <a:buChar char="o"/>
              <a:defRPr/>
            </a:pPr>
            <a:r>
              <a:rPr lang="en-US" altLang="en-US" sz="2800" dirty="0">
                <a:solidFill>
                  <a:srgbClr val="FFFFFF"/>
                </a:solidFill>
                <a:latin typeface="Calibri" panose="020F0502020204030204" pitchFamily="34" charset="0"/>
              </a:rPr>
              <a:t>Get familiar with the actual trail terrain</a:t>
            </a:r>
          </a:p>
          <a:p>
            <a:pPr marL="1028700" lvl="1">
              <a:buFont typeface="Wingdings" pitchFamily="2" charset="2"/>
              <a:buChar char="Ø"/>
              <a:defRPr/>
            </a:pPr>
            <a:r>
              <a:rPr lang="en-US" altLang="en-US" dirty="0">
                <a:solidFill>
                  <a:srgbClr val="FFFFFF"/>
                </a:solidFill>
                <a:latin typeface="Calibri" panose="020F0502020204030204" pitchFamily="34" charset="0"/>
              </a:rPr>
              <a:t>Hills covered in slippery shale, hills covered in mud, just all the hills</a:t>
            </a:r>
          </a:p>
          <a:p>
            <a:pPr marL="914400" lvl="1" indent="-171450">
              <a:buFont typeface="Wingdings" pitchFamily="2" charset="2"/>
              <a:buChar char="Ø"/>
              <a:defRPr/>
            </a:pPr>
            <a:r>
              <a:rPr lang="en-US" altLang="en-US" dirty="0">
                <a:solidFill>
                  <a:srgbClr val="FFFFFF"/>
                </a:solidFill>
                <a:latin typeface="Calibri" panose="020F0502020204030204" pitchFamily="34" charset="0"/>
              </a:rPr>
              <a:t> Creeks to cross</a:t>
            </a:r>
          </a:p>
          <a:p>
            <a:pPr marL="914400" lvl="1" indent="-171450">
              <a:buFont typeface="Wingdings" pitchFamily="2" charset="2"/>
              <a:buChar char="Ø"/>
              <a:defRPr/>
            </a:pPr>
            <a:r>
              <a:rPr lang="en-US" altLang="en-US" dirty="0">
                <a:solidFill>
                  <a:srgbClr val="FFFFFF"/>
                </a:solidFill>
                <a:latin typeface="Calibri" panose="020F0502020204030204" pitchFamily="34" charset="0"/>
              </a:rPr>
              <a:t> asphalt roads</a:t>
            </a:r>
          </a:p>
          <a:p>
            <a:pPr lvl="1">
              <a:buFont typeface="Courier New" panose="02070309020205020404" pitchFamily="49" charset="0"/>
              <a:buChar char="o"/>
              <a:defRPr/>
            </a:pPr>
            <a:endParaRPr lang="en-US" altLang="en-US" sz="2800" dirty="0">
              <a:solidFill>
                <a:srgbClr val="FFFFFF"/>
              </a:solidFill>
              <a:latin typeface="Calibri" panose="020F0502020204030204" pitchFamily="34" charset="0"/>
            </a:endParaRPr>
          </a:p>
          <a:p>
            <a:pPr marL="285750" indent="-285750">
              <a:buFont typeface="Courier New" panose="02070309020205020404" pitchFamily="49" charset="0"/>
              <a:buChar char="o"/>
              <a:defRPr/>
            </a:pPr>
            <a:r>
              <a:rPr lang="en-US" altLang="en-US" sz="2800" dirty="0">
                <a:solidFill>
                  <a:srgbClr val="FFFFFF"/>
                </a:solidFill>
                <a:latin typeface="Calibri" panose="020F0502020204030204" pitchFamily="34" charset="0"/>
              </a:rPr>
              <a:t>Foliage</a:t>
            </a:r>
          </a:p>
          <a:p>
            <a:pPr marL="914400" lvl="1" indent="-171450">
              <a:buFont typeface="Wingdings" pitchFamily="2" charset="2"/>
              <a:buChar char="Ø"/>
              <a:defRPr/>
            </a:pPr>
            <a:r>
              <a:rPr lang="en-US" altLang="en-US" dirty="0">
                <a:solidFill>
                  <a:srgbClr val="FFFFFF"/>
                </a:solidFill>
                <a:latin typeface="Calibri" panose="020F0502020204030204" pitchFamily="34" charset="0"/>
              </a:rPr>
              <a:t> High grasses</a:t>
            </a:r>
          </a:p>
          <a:p>
            <a:pPr marL="914400" lvl="1" indent="-171450">
              <a:buFont typeface="Wingdings" pitchFamily="2" charset="2"/>
              <a:buChar char="Ø"/>
              <a:defRPr/>
            </a:pPr>
            <a:r>
              <a:rPr lang="en-US" altLang="en-US" dirty="0">
                <a:solidFill>
                  <a:srgbClr val="FFFFFF"/>
                </a:solidFill>
                <a:latin typeface="Calibri" panose="020F0502020204030204" pitchFamily="34" charset="0"/>
              </a:rPr>
              <a:t> Jagger bushes</a:t>
            </a:r>
          </a:p>
          <a:p>
            <a:pPr marL="914400" lvl="1" indent="-171450">
              <a:buFont typeface="Wingdings" pitchFamily="2" charset="2"/>
              <a:buChar char="Ø"/>
              <a:defRPr/>
            </a:pPr>
            <a:r>
              <a:rPr lang="en-US" altLang="en-US" dirty="0">
                <a:solidFill>
                  <a:srgbClr val="FFFFFF"/>
                </a:solidFill>
                <a:latin typeface="Calibri" panose="020F0502020204030204" pitchFamily="34" charset="0"/>
              </a:rPr>
              <a:t>Poison Ivy</a:t>
            </a:r>
          </a:p>
          <a:p>
            <a:pPr marL="914400" lvl="1" indent="-171450">
              <a:buFont typeface="Wingdings" pitchFamily="2" charset="2"/>
              <a:buChar char="Ø"/>
              <a:defRPr/>
            </a:pPr>
            <a:r>
              <a:rPr lang="en-US" altLang="en-US" dirty="0">
                <a:solidFill>
                  <a:srgbClr val="FFFFFF"/>
                </a:solidFill>
                <a:latin typeface="Calibri" panose="020F0502020204030204" pitchFamily="34" charset="0"/>
              </a:rPr>
              <a:t> Branches high and low</a:t>
            </a:r>
          </a:p>
          <a:p>
            <a:pPr lvl="1">
              <a:buFont typeface="Courier New" panose="02070309020205020404" pitchFamily="49" charset="0"/>
              <a:buChar char="o"/>
              <a:defRPr/>
            </a:pPr>
            <a:endParaRPr lang="en-US" altLang="en-US" sz="2800" dirty="0">
              <a:solidFill>
                <a:srgbClr val="FFFFFF"/>
              </a:solidFill>
              <a:latin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2" name="TextBox 1">
            <a:extLst>
              <a:ext uri="{FF2B5EF4-FFF2-40B4-BE49-F238E27FC236}">
                <a16:creationId xmlns:a16="http://schemas.microsoft.com/office/drawing/2014/main" xmlns="" id="{4114332B-8F28-3045-A813-4B87747806C8}"/>
              </a:ext>
            </a:extLst>
          </p:cNvPr>
          <p:cNvSpPr txBox="1"/>
          <p:nvPr/>
        </p:nvSpPr>
        <p:spPr>
          <a:xfrm>
            <a:off x="701675" y="838200"/>
            <a:ext cx="7451725" cy="5262563"/>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800100" indent="-34290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285750" indent="-285750">
              <a:buFont typeface="Courier New" panose="02070309020205020404" pitchFamily="49" charset="0"/>
              <a:buChar char="o"/>
              <a:defRPr/>
            </a:pPr>
            <a:r>
              <a:rPr lang="en-US" altLang="en-US" sz="4000" dirty="0">
                <a:solidFill>
                  <a:srgbClr val="FFFFFF"/>
                </a:solidFill>
                <a:latin typeface="Calibri" panose="020F0502020204030204" pitchFamily="34" charset="0"/>
              </a:rPr>
              <a:t>Train</a:t>
            </a:r>
          </a:p>
          <a:p>
            <a:pPr marL="914400" lvl="1" indent="-171450">
              <a:buFont typeface="Wingdings" pitchFamily="2" charset="2"/>
              <a:buChar char="Ø"/>
              <a:defRPr/>
            </a:pPr>
            <a:r>
              <a:rPr lang="en-US" altLang="en-US" dirty="0">
                <a:solidFill>
                  <a:srgbClr val="FFFFFF"/>
                </a:solidFill>
                <a:latin typeface="Calibri" panose="020F0502020204030204" pitchFamily="34" charset="0"/>
              </a:rPr>
              <a:t> On your own</a:t>
            </a:r>
          </a:p>
          <a:p>
            <a:pPr marL="0" indent="0">
              <a:defRPr/>
            </a:pPr>
            <a:endParaRPr lang="en-US" altLang="en-US" sz="2800" dirty="0">
              <a:solidFill>
                <a:srgbClr val="FFFFFF"/>
              </a:solidFill>
              <a:latin typeface="Calibri" panose="020F0502020204030204" pitchFamily="34" charset="0"/>
            </a:endParaRPr>
          </a:p>
          <a:p>
            <a:pPr marL="285750" indent="-285750">
              <a:buFont typeface="Courier New" panose="02070309020205020404" pitchFamily="49" charset="0"/>
              <a:buChar char="o"/>
              <a:defRPr/>
            </a:pPr>
            <a:r>
              <a:rPr lang="en-US" altLang="en-US" sz="4000" dirty="0">
                <a:solidFill>
                  <a:srgbClr val="FFFFFF"/>
                </a:solidFill>
                <a:latin typeface="Calibri" panose="020F0502020204030204" pitchFamily="34" charset="0"/>
              </a:rPr>
              <a:t>Train</a:t>
            </a:r>
          </a:p>
          <a:p>
            <a:pPr marL="914400" lvl="1" indent="-171450">
              <a:buFont typeface="Wingdings" pitchFamily="2" charset="2"/>
              <a:buChar char="Ø"/>
              <a:defRPr/>
            </a:pPr>
            <a:r>
              <a:rPr lang="en-US" altLang="en-US" dirty="0">
                <a:solidFill>
                  <a:srgbClr val="FFFFFF"/>
                </a:solidFill>
                <a:latin typeface="Calibri" panose="020F0502020204030204" pitchFamily="34" charset="0"/>
              </a:rPr>
              <a:t> With a friend</a:t>
            </a:r>
          </a:p>
          <a:p>
            <a:pPr marL="285750" indent="-285750">
              <a:buFont typeface="Courier New" panose="02070309020205020404" pitchFamily="49" charset="0"/>
              <a:buChar char="o"/>
              <a:defRPr/>
            </a:pPr>
            <a:endParaRPr lang="en-US" altLang="en-US" sz="2800" dirty="0">
              <a:solidFill>
                <a:srgbClr val="FFFFFF"/>
              </a:solidFill>
              <a:latin typeface="Calibri" panose="020F0502020204030204" pitchFamily="34" charset="0"/>
            </a:endParaRPr>
          </a:p>
          <a:p>
            <a:pPr marL="285750" indent="-285750">
              <a:buFont typeface="Courier New" panose="02070309020205020404" pitchFamily="49" charset="0"/>
              <a:buChar char="o"/>
              <a:defRPr/>
            </a:pPr>
            <a:r>
              <a:rPr lang="en-US" altLang="en-US" sz="3200" dirty="0">
                <a:solidFill>
                  <a:srgbClr val="FFFFFF"/>
                </a:solidFill>
                <a:latin typeface="Calibri" panose="020F0502020204030204" pitchFamily="34" charset="0"/>
              </a:rPr>
              <a:t>and then train some more</a:t>
            </a:r>
          </a:p>
          <a:p>
            <a:pPr marL="1028700" lvl="1">
              <a:buFont typeface="Wingdings" pitchFamily="2" charset="2"/>
              <a:buChar char="Ø"/>
              <a:defRPr/>
            </a:pPr>
            <a:r>
              <a:rPr lang="en-US" altLang="en-US" dirty="0">
                <a:solidFill>
                  <a:srgbClr val="FFFFFF"/>
                </a:solidFill>
                <a:latin typeface="Calibri" panose="020F0502020204030204" pitchFamily="34" charset="0"/>
              </a:rPr>
              <a:t>Join us for the training hikes every Sunday beginning in April </a:t>
            </a:r>
          </a:p>
          <a:p>
            <a:pPr marL="1028700" lvl="1">
              <a:buFont typeface="Wingdings" pitchFamily="2" charset="2"/>
              <a:buChar char="Ø"/>
              <a:defRPr/>
            </a:pPr>
            <a:r>
              <a:rPr lang="en-US" altLang="en-US" dirty="0">
                <a:solidFill>
                  <a:srgbClr val="FFFFFF"/>
                </a:solidFill>
                <a:latin typeface="Calibri" panose="020F0502020204030204" pitchFamily="34" charset="0"/>
              </a:rPr>
              <a:t> Or at the very least one (or all four) of the Orientation hikes</a:t>
            </a:r>
          </a:p>
          <a:p>
            <a:pPr>
              <a:buFont typeface="Courier New" panose="02070309020205020404" pitchFamily="49" charset="0"/>
              <a:buChar char="o"/>
              <a:defRPr/>
            </a:pPr>
            <a:endParaRPr lang="en-US" altLang="en-US" dirty="0">
              <a:solidFill>
                <a:srgbClr val="FFFFFF"/>
              </a:solidFill>
              <a:latin typeface="Calibri" panose="020F0502020204030204" pitchFamily="34" charset="0"/>
            </a:endParaRPr>
          </a:p>
        </p:txBody>
      </p:sp>
      <p:pic>
        <p:nvPicPr>
          <p:cNvPr id="13316" name="Picture 3"/>
          <p:cNvPicPr>
            <a:picLocks noChangeAspect="1" noChangeArrowheads="1"/>
          </p:cNvPicPr>
          <p:nvPr/>
        </p:nvPicPr>
        <p:blipFill>
          <a:blip r:embed="rId3" cstate="print"/>
          <a:srcRect/>
          <a:stretch>
            <a:fillRect/>
          </a:stretch>
        </p:blipFill>
        <p:spPr bwMode="auto">
          <a:xfrm>
            <a:off x="5105400" y="914400"/>
            <a:ext cx="2759075" cy="275907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2" name="TextBox 1">
            <a:extLst>
              <a:ext uri="{FF2B5EF4-FFF2-40B4-BE49-F238E27FC236}">
                <a16:creationId xmlns:a16="http://schemas.microsoft.com/office/drawing/2014/main" xmlns="" id="{08FCE3DC-A625-E34D-A3AF-3BB80C30CD17}"/>
              </a:ext>
            </a:extLst>
          </p:cNvPr>
          <p:cNvSpPr txBox="1"/>
          <p:nvPr/>
        </p:nvSpPr>
        <p:spPr>
          <a:xfrm>
            <a:off x="1143000" y="990600"/>
            <a:ext cx="6934200" cy="354012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800100" indent="-34290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285750" indent="-285750">
              <a:buFont typeface="Courier New" panose="02070309020205020404" pitchFamily="49" charset="0"/>
              <a:buChar char="o"/>
              <a:defRPr/>
            </a:pPr>
            <a:r>
              <a:rPr lang="en-US" altLang="en-US" sz="2800" dirty="0">
                <a:solidFill>
                  <a:srgbClr val="FFFFFF"/>
                </a:solidFill>
                <a:latin typeface="Calibri" panose="020F0502020204030204" pitchFamily="34" charset="0"/>
              </a:rPr>
              <a:t>What’s the best fuel for you? </a:t>
            </a:r>
          </a:p>
          <a:p>
            <a:pPr lvl="1">
              <a:buFont typeface="Courier New" panose="02070309020205020404" pitchFamily="49" charset="0"/>
              <a:buChar char="o"/>
              <a:defRPr/>
            </a:pPr>
            <a:endParaRPr lang="en-US" altLang="en-US" sz="2800" dirty="0">
              <a:solidFill>
                <a:srgbClr val="FFFFFF"/>
              </a:solidFill>
              <a:latin typeface="Calibri" panose="020F0502020204030204" pitchFamily="34" charset="0"/>
            </a:endParaRPr>
          </a:p>
          <a:p>
            <a:pPr marL="914400" lvl="1" indent="-171450">
              <a:buFont typeface="Wingdings" pitchFamily="2" charset="2"/>
              <a:buChar char="Ø"/>
              <a:defRPr/>
            </a:pPr>
            <a:r>
              <a:rPr lang="en-US" altLang="en-US" dirty="0">
                <a:solidFill>
                  <a:srgbClr val="FFFFFF"/>
                </a:solidFill>
                <a:latin typeface="Calibri" panose="020F0502020204030204" pitchFamily="34" charset="0"/>
              </a:rPr>
              <a:t>PB&amp; J sandwiches vs. bagel with cream cheese</a:t>
            </a:r>
          </a:p>
          <a:p>
            <a:pPr marL="914400" lvl="1" indent="-171450">
              <a:buFont typeface="Wingdings" pitchFamily="2" charset="2"/>
              <a:buChar char="Ø"/>
              <a:defRPr/>
            </a:pPr>
            <a:endParaRPr lang="en-US" altLang="en-US" dirty="0">
              <a:solidFill>
                <a:srgbClr val="FFFFFF"/>
              </a:solidFill>
              <a:latin typeface="Calibri" panose="020F0502020204030204" pitchFamily="34" charset="0"/>
            </a:endParaRPr>
          </a:p>
          <a:p>
            <a:pPr marL="914400" lvl="1" indent="-171450">
              <a:buFont typeface="Wingdings" pitchFamily="2" charset="2"/>
              <a:buChar char="Ø"/>
              <a:defRPr/>
            </a:pPr>
            <a:r>
              <a:rPr lang="en-US" altLang="en-US" dirty="0">
                <a:solidFill>
                  <a:srgbClr val="FFFFFF"/>
                </a:solidFill>
                <a:latin typeface="Calibri" panose="020F0502020204030204" pitchFamily="34" charset="0"/>
              </a:rPr>
              <a:t>Goo vs. Energy chews</a:t>
            </a:r>
          </a:p>
          <a:p>
            <a:pPr marL="914400" lvl="1" indent="-171450">
              <a:buFont typeface="Wingdings" pitchFamily="2" charset="2"/>
              <a:buChar char="Ø"/>
              <a:defRPr/>
            </a:pPr>
            <a:endParaRPr lang="en-US" altLang="en-US" dirty="0">
              <a:solidFill>
                <a:srgbClr val="FFFFFF"/>
              </a:solidFill>
              <a:latin typeface="Calibri" panose="020F0502020204030204" pitchFamily="34" charset="0"/>
            </a:endParaRPr>
          </a:p>
          <a:p>
            <a:pPr marL="914400" lvl="1" indent="-171450">
              <a:buFont typeface="Wingdings" pitchFamily="2" charset="2"/>
              <a:buChar char="Ø"/>
              <a:defRPr/>
            </a:pPr>
            <a:r>
              <a:rPr lang="en-US" altLang="en-US" dirty="0">
                <a:solidFill>
                  <a:srgbClr val="FFFFFF"/>
                </a:solidFill>
                <a:latin typeface="Calibri" panose="020F0502020204030204" pitchFamily="34" charset="0"/>
              </a:rPr>
              <a:t>Gatorade vs. Smart Water</a:t>
            </a:r>
          </a:p>
          <a:p>
            <a:pPr marL="914400" lvl="1" indent="-171450">
              <a:buFont typeface="Wingdings" pitchFamily="2" charset="2"/>
              <a:buChar char="Ø"/>
              <a:defRPr/>
            </a:pPr>
            <a:endParaRPr lang="en-US" altLang="en-US" dirty="0">
              <a:solidFill>
                <a:srgbClr val="FFFFFF"/>
              </a:solidFill>
              <a:latin typeface="Calibri" panose="020F0502020204030204" pitchFamily="34" charset="0"/>
            </a:endParaRPr>
          </a:p>
          <a:p>
            <a:pPr marL="914400" lvl="1" indent="-171450">
              <a:buFont typeface="Wingdings" pitchFamily="2" charset="2"/>
              <a:buChar char="Ø"/>
              <a:defRPr/>
            </a:pPr>
            <a:r>
              <a:rPr lang="en-US" altLang="en-US" dirty="0">
                <a:solidFill>
                  <a:srgbClr val="FFFFFF"/>
                </a:solidFill>
                <a:latin typeface="Calibri" panose="020F0502020204030204" pitchFamily="34" charset="0"/>
              </a:rPr>
              <a:t>Bananas? Oranges? Apples? </a:t>
            </a:r>
          </a:p>
        </p:txBody>
      </p:sp>
      <p:sp>
        <p:nvSpPr>
          <p:cNvPr id="24580" name="TextBox 2">
            <a:extLst>
              <a:ext uri="{FF2B5EF4-FFF2-40B4-BE49-F238E27FC236}">
                <a16:creationId xmlns:a16="http://schemas.microsoft.com/office/drawing/2014/main" xmlns="" id="{3F1974CE-86E3-CA45-BA89-CAB94E25A72B}"/>
              </a:ext>
            </a:extLst>
          </p:cNvPr>
          <p:cNvSpPr txBox="1">
            <a:spLocks noChangeArrowheads="1"/>
          </p:cNvSpPr>
          <p:nvPr/>
        </p:nvSpPr>
        <p:spPr bwMode="auto">
          <a:xfrm>
            <a:off x="1257300" y="4724400"/>
            <a:ext cx="670560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defRPr/>
            </a:pPr>
            <a:r>
              <a:rPr lang="en-US" altLang="en-US" sz="2000" dirty="0">
                <a:latin typeface="Phosphate Solid" panose="02000506050000020004" pitchFamily="2" charset="77"/>
                <a:cs typeface="Phosphate Solid" panose="02000506050000020004" pitchFamily="2" charset="77"/>
              </a:rPr>
              <a:t>*</a:t>
            </a:r>
            <a:r>
              <a:rPr lang="en-US" altLang="en-US" sz="2000" dirty="0">
                <a:solidFill>
                  <a:schemeClr val="accent5">
                    <a:lumMod val="75000"/>
                  </a:schemeClr>
                </a:solidFill>
                <a:latin typeface="Phosphate Solid" panose="02000506050000020004" pitchFamily="2" charset="77"/>
                <a:cs typeface="Phosphate Solid" panose="02000506050000020004" pitchFamily="2" charset="77"/>
              </a:rPr>
              <a:t>Keep in mind</a:t>
            </a:r>
            <a:r>
              <a:rPr lang="en-US" altLang="en-US" sz="2000" dirty="0">
                <a:latin typeface="Phosphate Solid" panose="02000506050000020004" pitchFamily="2" charset="77"/>
                <a:cs typeface="Phosphate Solid" panose="02000506050000020004" pitchFamily="2" charset="77"/>
              </a:rPr>
              <a:t>: </a:t>
            </a:r>
            <a:r>
              <a:rPr lang="en-US" altLang="en-US" sz="1800" dirty="0">
                <a:latin typeface="Phosphate Solid" panose="02000506050000020004" pitchFamily="2" charset="77"/>
                <a:cs typeface="Phosphate Solid" panose="02000506050000020004" pitchFamily="2" charset="77"/>
              </a:rPr>
              <a:t>On the day of the challenge there are four check-ins with plenty of snacks, water, and Gatorade available to participants. While most our snacks are considered vegetarian, we are not able to accommodate specific dietary restrictions. </a:t>
            </a:r>
          </a:p>
        </p:txBody>
      </p:sp>
    </p:spTree>
    <p:extLst>
      <p:ext uri="{BB962C8B-B14F-4D97-AF65-F5344CB8AC3E}">
        <p14:creationId xmlns:p14="http://schemas.microsoft.com/office/powerpoint/2010/main" xmlns="" val="2692391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19459" name="TextBox 9"/>
          <p:cNvSpPr txBox="1">
            <a:spLocks noChangeArrowheads="1"/>
          </p:cNvSpPr>
          <p:nvPr/>
        </p:nvSpPr>
        <p:spPr bwMode="auto">
          <a:xfrm>
            <a:off x="381000" y="968375"/>
            <a:ext cx="8458200" cy="1477328"/>
          </a:xfrm>
          <a:prstGeom prst="rect">
            <a:avLst/>
          </a:prstGeom>
          <a:noFill/>
          <a:ln w="9525">
            <a:noFill/>
            <a:miter lim="800000"/>
            <a:headEnd/>
            <a:tailEnd/>
          </a:ln>
        </p:spPr>
        <p:txBody>
          <a:bodyPr wrap="square">
            <a:spAutoFit/>
          </a:bodyPr>
          <a:lstStyle/>
          <a:p>
            <a:pPr algn="ctr"/>
            <a:r>
              <a:rPr lang="en-US" altLang="en-US" dirty="0">
                <a:latin typeface="Phosphate Solid" pitchFamily="2" charset="0"/>
              </a:rPr>
              <a:t>Chose the best equipment for </a:t>
            </a:r>
            <a:r>
              <a:rPr lang="en-US" altLang="en-US" b="1" dirty="0" smtClean="0">
                <a:latin typeface="Phosphate Solid" pitchFamily="2" charset="0"/>
              </a:rPr>
              <a:t>you</a:t>
            </a:r>
            <a:r>
              <a:rPr lang="en-US" altLang="en-US" dirty="0" smtClean="0">
                <a:latin typeface="Phosphate Solid" pitchFamily="2" charset="0"/>
              </a:rPr>
              <a:t> – nothing is universal!</a:t>
            </a:r>
          </a:p>
          <a:p>
            <a:pPr algn="ctr"/>
            <a:r>
              <a:rPr lang="en-US" altLang="en-US" b="1" dirty="0" smtClean="0">
                <a:solidFill>
                  <a:srgbClr val="0000FF"/>
                </a:solidFill>
                <a:latin typeface="Phosphate Solid" pitchFamily="2" charset="0"/>
              </a:rPr>
              <a:t>Think Wicking / Flexible / Light Weight</a:t>
            </a:r>
          </a:p>
          <a:p>
            <a:pPr algn="ctr"/>
            <a:r>
              <a:rPr lang="en-US" altLang="en-US" b="1" dirty="0" smtClean="0">
                <a:solidFill>
                  <a:srgbClr val="0000FF"/>
                </a:solidFill>
                <a:latin typeface="Phosphate Solid" pitchFamily="2" charset="0"/>
              </a:rPr>
              <a:t>Trekking Poles or not / hats / short or long pants</a:t>
            </a:r>
          </a:p>
          <a:p>
            <a:pPr algn="ctr"/>
            <a:r>
              <a:rPr lang="en-US" altLang="en-US" b="1" dirty="0" smtClean="0">
                <a:solidFill>
                  <a:srgbClr val="0000FF"/>
                </a:solidFill>
                <a:latin typeface="Phosphate Solid" pitchFamily="2" charset="0"/>
              </a:rPr>
              <a:t>Hydration Pack </a:t>
            </a:r>
            <a:r>
              <a:rPr lang="en-US" altLang="en-US" b="1" dirty="0" err="1" smtClean="0">
                <a:solidFill>
                  <a:srgbClr val="0000FF"/>
                </a:solidFill>
                <a:latin typeface="Phosphate Solid" pitchFamily="2" charset="0"/>
              </a:rPr>
              <a:t>vs</a:t>
            </a:r>
            <a:r>
              <a:rPr lang="en-US" altLang="en-US" b="1" dirty="0" smtClean="0">
                <a:solidFill>
                  <a:srgbClr val="0000FF"/>
                </a:solidFill>
                <a:latin typeface="Phosphate Solid" pitchFamily="2" charset="0"/>
              </a:rPr>
              <a:t> water bottle   </a:t>
            </a:r>
          </a:p>
          <a:p>
            <a:pPr algn="ctr"/>
            <a:endParaRPr lang="en-US" altLang="en-US" dirty="0">
              <a:latin typeface="Phosphate Solid" pitchFamily="2" charset="0"/>
            </a:endParaRPr>
          </a:p>
        </p:txBody>
      </p:sp>
      <p:sp>
        <p:nvSpPr>
          <p:cNvPr id="2" name="TextBox 1">
            <a:extLst>
              <a:ext uri="{FF2B5EF4-FFF2-40B4-BE49-F238E27FC236}">
                <a16:creationId xmlns:a16="http://schemas.microsoft.com/office/drawing/2014/main" xmlns="" id="{C060551B-6929-3D42-A961-86C49CFE7BE0}"/>
              </a:ext>
            </a:extLst>
          </p:cNvPr>
          <p:cNvSpPr txBox="1"/>
          <p:nvPr/>
        </p:nvSpPr>
        <p:spPr>
          <a:xfrm>
            <a:off x="1143000" y="2362200"/>
            <a:ext cx="6705600" cy="38472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800100" indent="-34290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285750" indent="-285750">
              <a:buFont typeface="Courier New" panose="02070309020205020404" pitchFamily="49" charset="0"/>
              <a:buChar char="o"/>
              <a:defRPr/>
            </a:pPr>
            <a:r>
              <a:rPr lang="en-US" altLang="en-US" sz="2800" dirty="0">
                <a:solidFill>
                  <a:srgbClr val="FFFFFF"/>
                </a:solidFill>
                <a:latin typeface="Calibri" panose="020F0502020204030204" pitchFamily="34" charset="0"/>
              </a:rPr>
              <a:t>Test your gear </a:t>
            </a:r>
          </a:p>
          <a:p>
            <a:pPr marL="914400" lvl="1" indent="-171450">
              <a:buFont typeface="Wingdings" pitchFamily="2" charset="2"/>
              <a:buChar char="Ø"/>
              <a:defRPr/>
            </a:pPr>
            <a:r>
              <a:rPr lang="en-US" altLang="en-US" dirty="0">
                <a:solidFill>
                  <a:srgbClr val="FFFFFF"/>
                </a:solidFill>
                <a:latin typeface="Calibri" panose="020F0502020204030204" pitchFamily="34" charset="0"/>
              </a:rPr>
              <a:t> Hiking Boots vs trail running shoes</a:t>
            </a:r>
          </a:p>
          <a:p>
            <a:pPr marL="914400" lvl="1" indent="-171450">
              <a:buFont typeface="Wingdings" pitchFamily="2" charset="2"/>
              <a:buChar char="Ø"/>
              <a:defRPr/>
            </a:pPr>
            <a:endParaRPr lang="en-US" altLang="en-US" dirty="0">
              <a:solidFill>
                <a:srgbClr val="FFFFFF"/>
              </a:solidFill>
              <a:latin typeface="Calibri" panose="020F0502020204030204" pitchFamily="34" charset="0"/>
            </a:endParaRPr>
          </a:p>
          <a:p>
            <a:pPr marL="1028700" lvl="1" indent="-285750">
              <a:buFont typeface="Wingdings" pitchFamily="2" charset="2"/>
              <a:buChar char="Ø"/>
              <a:defRPr/>
            </a:pPr>
            <a:r>
              <a:rPr lang="en-US" altLang="en-US" dirty="0">
                <a:solidFill>
                  <a:srgbClr val="FFFFFF"/>
                </a:solidFill>
                <a:latin typeface="Calibri" panose="020F0502020204030204" pitchFamily="34" charset="0"/>
              </a:rPr>
              <a:t>Trekking poles vs a walking stick vs free hand</a:t>
            </a:r>
          </a:p>
          <a:p>
            <a:pPr marL="914400" lvl="1" indent="-171450">
              <a:buFont typeface="Wingdings" pitchFamily="2" charset="2"/>
              <a:buChar char="Ø"/>
              <a:defRPr/>
            </a:pPr>
            <a:endParaRPr lang="en-US" altLang="en-US" dirty="0">
              <a:solidFill>
                <a:srgbClr val="FFFFFF"/>
              </a:solidFill>
              <a:latin typeface="Calibri" panose="020F0502020204030204" pitchFamily="34" charset="0"/>
            </a:endParaRPr>
          </a:p>
          <a:p>
            <a:pPr marL="914400" lvl="1" indent="-171450">
              <a:buFont typeface="Wingdings" pitchFamily="2" charset="2"/>
              <a:buChar char="Ø"/>
              <a:defRPr/>
            </a:pPr>
            <a:r>
              <a:rPr lang="en-US" altLang="en-US" dirty="0">
                <a:solidFill>
                  <a:srgbClr val="FFFFFF"/>
                </a:solidFill>
                <a:latin typeface="Calibri" panose="020F0502020204030204" pitchFamily="34" charset="0"/>
              </a:rPr>
              <a:t> Hiking pants, cargo shorts, scrubs, yoga leggings, and yes even jeans</a:t>
            </a:r>
          </a:p>
          <a:p>
            <a:pPr marL="914400" lvl="1" indent="-171450">
              <a:buFont typeface="Wingdings" pitchFamily="2" charset="2"/>
              <a:buChar char="Ø"/>
              <a:defRPr/>
            </a:pPr>
            <a:endParaRPr lang="en-US" altLang="en-US" dirty="0">
              <a:solidFill>
                <a:srgbClr val="FFFFFF"/>
              </a:solidFill>
              <a:latin typeface="Calibri" panose="020F0502020204030204" pitchFamily="34" charset="0"/>
            </a:endParaRPr>
          </a:p>
          <a:p>
            <a:pPr marL="914400" lvl="1" indent="-171450">
              <a:buFont typeface="Wingdings" pitchFamily="2" charset="2"/>
              <a:buChar char="Ø"/>
              <a:defRPr/>
            </a:pPr>
            <a:r>
              <a:rPr lang="en-US" altLang="en-US" dirty="0">
                <a:solidFill>
                  <a:srgbClr val="FFFFFF"/>
                </a:solidFill>
                <a:latin typeface="Calibri" panose="020F0502020204030204" pitchFamily="34" charset="0"/>
              </a:rPr>
              <a:t> Hydration Packs vs. Water Bottles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26627" name="TextBox 9"/>
          <p:cNvSpPr txBox="1">
            <a:spLocks noChangeArrowheads="1"/>
          </p:cNvSpPr>
          <p:nvPr/>
        </p:nvSpPr>
        <p:spPr bwMode="auto">
          <a:xfrm>
            <a:off x="533400" y="723900"/>
            <a:ext cx="8458200" cy="369332"/>
          </a:xfrm>
          <a:prstGeom prst="rect">
            <a:avLst/>
          </a:prstGeom>
          <a:noFill/>
          <a:ln w="9525">
            <a:noFill/>
            <a:miter lim="800000"/>
            <a:headEnd/>
            <a:tailEnd/>
          </a:ln>
        </p:spPr>
        <p:txBody>
          <a:bodyPr>
            <a:spAutoFit/>
          </a:bodyPr>
          <a:lstStyle/>
          <a:p>
            <a:pPr algn="ctr"/>
            <a:r>
              <a:rPr lang="en-US" altLang="en-US" b="1" dirty="0">
                <a:solidFill>
                  <a:srgbClr val="0000FF"/>
                </a:solidFill>
                <a:latin typeface="Phosphate Solid" pitchFamily="2" charset="0"/>
              </a:rPr>
              <a:t>Good gear is whatever works best for someone ! </a:t>
            </a:r>
            <a:r>
              <a:rPr lang="en-US" altLang="en-US" dirty="0">
                <a:latin typeface="Phosphate Solid" pitchFamily="2" charset="0"/>
              </a:rPr>
              <a:t>  </a:t>
            </a:r>
          </a:p>
        </p:txBody>
      </p:sp>
      <p:sp>
        <p:nvSpPr>
          <p:cNvPr id="2" name="TextBox 1">
            <a:extLst>
              <a:ext uri="{FF2B5EF4-FFF2-40B4-BE49-F238E27FC236}">
                <a16:creationId xmlns:a16="http://schemas.microsoft.com/office/drawing/2014/main" xmlns="" id="{E9F6B655-2A8D-BA46-B69A-74689FB32A69}"/>
              </a:ext>
            </a:extLst>
          </p:cNvPr>
          <p:cNvSpPr txBox="1"/>
          <p:nvPr/>
        </p:nvSpPr>
        <p:spPr>
          <a:xfrm>
            <a:off x="533400" y="1193800"/>
            <a:ext cx="8229600" cy="261620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800100" indent="-34290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lvl="1" indent="0">
              <a:defRPr/>
            </a:pPr>
            <a:r>
              <a:rPr lang="en-US" altLang="en-US" sz="2800" dirty="0">
                <a:solidFill>
                  <a:srgbClr val="FFFFFF"/>
                </a:solidFill>
                <a:latin typeface="Calibri" panose="020F0502020204030204" pitchFamily="34" charset="0"/>
              </a:rPr>
              <a:t>Hopefully you were breaking in your shoes with all that training. It’s best not to wear brand new shoes on the day of the event. </a:t>
            </a:r>
          </a:p>
          <a:p>
            <a:pPr marL="285750" lvl="1" indent="-285750">
              <a:buFont typeface="Courier New" panose="02070309020205020404" pitchFamily="49" charset="0"/>
              <a:buChar char="o"/>
              <a:defRPr/>
            </a:pPr>
            <a:r>
              <a:rPr lang="en-US" altLang="en-US" sz="1600" dirty="0">
                <a:solidFill>
                  <a:srgbClr val="FFFFFF"/>
                </a:solidFill>
                <a:latin typeface="Calibri" panose="020F0502020204030204" pitchFamily="34" charset="0"/>
              </a:rPr>
              <a:t>Most people wear lighter more breathable trail shoes over older style heaving hiking boots. </a:t>
            </a:r>
          </a:p>
          <a:p>
            <a:pPr marL="285750" lvl="1" indent="-285750">
              <a:buFont typeface="Courier New" panose="02070309020205020404" pitchFamily="49" charset="0"/>
              <a:buChar char="o"/>
              <a:defRPr/>
            </a:pPr>
            <a:r>
              <a:rPr lang="en-US" altLang="en-US" sz="1600" dirty="0">
                <a:solidFill>
                  <a:srgbClr val="FFFFFF"/>
                </a:solidFill>
                <a:latin typeface="Calibri" panose="020F0502020204030204" pitchFamily="34" charset="0"/>
              </a:rPr>
              <a:t>Trekking poles vs a walking stick vs free hand</a:t>
            </a:r>
          </a:p>
          <a:p>
            <a:pPr marL="285750" lvl="1" indent="-285750">
              <a:buFont typeface="Courier New" panose="02070309020205020404" pitchFamily="49" charset="0"/>
              <a:buChar char="o"/>
              <a:defRPr/>
            </a:pPr>
            <a:r>
              <a:rPr lang="en-US" altLang="en-US" sz="1600" dirty="0">
                <a:solidFill>
                  <a:srgbClr val="FFFFFF"/>
                </a:solidFill>
                <a:latin typeface="Calibri" panose="020F0502020204030204" pitchFamily="34" charset="0"/>
              </a:rPr>
              <a:t>Sock Options: thick, thin, smart wool, poly-blend</a:t>
            </a:r>
            <a:endParaRPr lang="en-US" altLang="en-US" sz="2800" dirty="0">
              <a:solidFill>
                <a:srgbClr val="FFFFFF"/>
              </a:solidFill>
              <a:latin typeface="Calibri" panose="020F0502020204030204" pitchFamily="34" charset="0"/>
            </a:endParaRPr>
          </a:p>
          <a:p>
            <a:pPr marL="285750" lvl="1" indent="-285750">
              <a:buFont typeface="Courier New" panose="02070309020205020404" pitchFamily="49" charset="0"/>
              <a:buChar char="o"/>
              <a:defRPr/>
            </a:pPr>
            <a:r>
              <a:rPr lang="en-US" altLang="en-US" sz="1600" dirty="0">
                <a:solidFill>
                  <a:srgbClr val="FFFFFF"/>
                </a:solidFill>
                <a:latin typeface="Calibri" panose="020F0502020204030204" pitchFamily="34" charset="0"/>
              </a:rPr>
              <a:t>Hiking pants, cargo shorts, scrubs, yoga leggings, and yes even jeans</a:t>
            </a:r>
          </a:p>
          <a:p>
            <a:pPr marL="285750" lvl="1" indent="-285750">
              <a:buFont typeface="Courier New" panose="02070309020205020404" pitchFamily="49" charset="0"/>
              <a:buChar char="o"/>
              <a:defRPr/>
            </a:pPr>
            <a:r>
              <a:rPr lang="en-US" altLang="en-US" sz="1600" dirty="0">
                <a:solidFill>
                  <a:srgbClr val="FFFFFF"/>
                </a:solidFill>
                <a:latin typeface="Calibri" panose="020F0502020204030204" pitchFamily="34" charset="0"/>
              </a:rPr>
              <a:t>Hydration Packs vs. Water Bottles</a:t>
            </a:r>
          </a:p>
        </p:txBody>
      </p:sp>
      <p:pic>
        <p:nvPicPr>
          <p:cNvPr id="26629" name="Picture 2" descr="2012_Shoe_DSC_0082"/>
          <p:cNvPicPr>
            <a:picLocks noChangeAspect="1" noChangeArrowheads="1"/>
          </p:cNvPicPr>
          <p:nvPr/>
        </p:nvPicPr>
        <p:blipFill>
          <a:blip r:embed="rId4" cstate="print"/>
          <a:srcRect/>
          <a:stretch>
            <a:fillRect/>
          </a:stretch>
        </p:blipFill>
        <p:spPr bwMode="auto">
          <a:xfrm>
            <a:off x="4368800" y="3860800"/>
            <a:ext cx="4076700" cy="2959100"/>
          </a:xfrm>
          <a:prstGeom prst="rect">
            <a:avLst/>
          </a:prstGeom>
          <a:noFill/>
          <a:ln w="9525">
            <a:noFill/>
            <a:miter lim="800000"/>
            <a:headEnd/>
            <a:tailEnd/>
          </a:ln>
        </p:spPr>
      </p:pic>
      <p:pic>
        <p:nvPicPr>
          <p:cNvPr id="26630" name="Picture 2" descr="Two-Men"/>
          <p:cNvPicPr>
            <a:picLocks noChangeAspect="1" noChangeArrowheads="1"/>
          </p:cNvPicPr>
          <p:nvPr/>
        </p:nvPicPr>
        <p:blipFill>
          <a:blip r:embed="rId5" cstate="print"/>
          <a:srcRect/>
          <a:stretch>
            <a:fillRect/>
          </a:stretch>
        </p:blipFill>
        <p:spPr bwMode="auto">
          <a:xfrm>
            <a:off x="1092200" y="3860800"/>
            <a:ext cx="2857500" cy="2946400"/>
          </a:xfrm>
          <a:prstGeom prst="rect">
            <a:avLst/>
          </a:prstGeom>
          <a:noFill/>
          <a:ln w="9525">
            <a:noFill/>
            <a:miter lim="800000"/>
            <a:headEnd/>
            <a:tailEnd/>
          </a:ln>
        </p:spPr>
      </p:pic>
    </p:spTree>
    <p:extLst>
      <p:ext uri="{BB962C8B-B14F-4D97-AF65-F5344CB8AC3E}">
        <p14:creationId xmlns:p14="http://schemas.microsoft.com/office/powerpoint/2010/main" xmlns="" val="773153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xmlns="" id="{7E17E726-46C1-45A9-9909-27E336C6DB5B}"/>
              </a:ext>
            </a:extLst>
          </p:cNvPr>
          <p:cNvSpPr>
            <a:spLocks noGrp="1" noChangeArrowheads="1"/>
          </p:cNvSpPr>
          <p:nvPr>
            <p:ph type="title" idx="4294967295"/>
          </p:nvPr>
        </p:nvSpPr>
        <p:spPr>
          <a:xfrm>
            <a:off x="3429000" y="609600"/>
            <a:ext cx="4457700" cy="1143000"/>
          </a:xfrm>
        </p:spPr>
        <p:txBody>
          <a:bodyPr>
            <a:normAutofit/>
          </a:bodyPr>
          <a:lstStyle/>
          <a:p>
            <a:pPr eaLnBrk="1" hangingPunct="1"/>
            <a:r>
              <a:rPr lang="en-US" altLang="en-US" dirty="0" smtClean="0"/>
              <a:t>Gear  --  Gear  --  Gear</a:t>
            </a:r>
            <a:br>
              <a:rPr lang="en-US" altLang="en-US" dirty="0" smtClean="0"/>
            </a:br>
            <a:r>
              <a:rPr lang="en-US" altLang="en-US" sz="2000" dirty="0" smtClean="0"/>
              <a:t>Hat / Hydration Pack / Poles / Shoes / socks / shorts / shirt  -  light &amp; wicking </a:t>
            </a:r>
            <a:endParaRPr lang="en-US" altLang="en-US" sz="2000" dirty="0"/>
          </a:p>
        </p:txBody>
      </p:sp>
      <p:pic>
        <p:nvPicPr>
          <p:cNvPr id="4" name="Picture 3" descr="Logo_Picture1.png"/>
          <p:cNvPicPr>
            <a:picLocks noChangeAspect="1"/>
          </p:cNvPicPr>
          <p:nvPr/>
        </p:nvPicPr>
        <p:blipFill>
          <a:blip r:embed="rId2" cstate="print"/>
          <a:stretch>
            <a:fillRect/>
          </a:stretch>
        </p:blipFill>
        <p:spPr>
          <a:xfrm>
            <a:off x="838200" y="457200"/>
            <a:ext cx="2311111" cy="596825"/>
          </a:xfrm>
          <a:prstGeom prst="rect">
            <a:avLst/>
          </a:prstGeom>
        </p:spPr>
      </p:pic>
      <p:pic>
        <p:nvPicPr>
          <p:cNvPr id="6" name="Picture 5" descr="eGear_48133307028_540cfff23d_k (1).jpg"/>
          <p:cNvPicPr>
            <a:picLocks noChangeAspect="1"/>
          </p:cNvPicPr>
          <p:nvPr/>
        </p:nvPicPr>
        <p:blipFill>
          <a:blip r:embed="rId3" cstate="print"/>
          <a:stretch>
            <a:fillRect/>
          </a:stretch>
        </p:blipFill>
        <p:spPr>
          <a:xfrm>
            <a:off x="2438400" y="1981200"/>
            <a:ext cx="4572000" cy="4419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xmlns="" id="{81205827-BB8F-4600-844F-F7D9E6C842E4}"/>
              </a:ext>
            </a:extLst>
          </p:cNvPr>
          <p:cNvSpPr>
            <a:spLocks noGrp="1" noChangeArrowheads="1"/>
          </p:cNvSpPr>
          <p:nvPr>
            <p:ph type="title" idx="4294967295"/>
          </p:nvPr>
        </p:nvSpPr>
        <p:spPr>
          <a:xfrm>
            <a:off x="304800" y="914400"/>
            <a:ext cx="8305800" cy="5562600"/>
          </a:xfrm>
          <a:noFill/>
        </p:spPr>
        <p:txBody>
          <a:bodyPr>
            <a:normAutofit fontScale="90000"/>
          </a:bodyPr>
          <a:lstStyle/>
          <a:p>
            <a:r>
              <a:rPr lang="en-US" sz="1000" b="1" dirty="0"/>
              <a:t/>
            </a:r>
            <a:br>
              <a:rPr lang="en-US" sz="1000" b="1" dirty="0"/>
            </a:br>
            <a:r>
              <a:rPr lang="en-US" sz="1000" b="1" dirty="0"/>
              <a:t/>
            </a:r>
            <a:br>
              <a:rPr lang="en-US" sz="1000" b="1" dirty="0"/>
            </a:br>
            <a:r>
              <a:rPr lang="en-US" sz="1000" b="1" dirty="0"/>
              <a:t/>
            </a:r>
            <a:br>
              <a:rPr lang="en-US" sz="1000" b="1" dirty="0"/>
            </a:br>
            <a:r>
              <a:rPr lang="en-US" sz="1000" b="1" dirty="0"/>
              <a:t/>
            </a:r>
            <a:br>
              <a:rPr lang="en-US" sz="1000" b="1" dirty="0"/>
            </a:br>
            <a:r>
              <a:rPr lang="en-US" sz="1000" b="1" dirty="0" smtClean="0"/>
              <a:t/>
            </a:r>
            <a:br>
              <a:rPr lang="en-US" sz="1000" b="1" dirty="0" smtClean="0"/>
            </a:br>
            <a:r>
              <a:rPr lang="en-US" sz="1000" b="1" dirty="0" smtClean="0"/>
              <a:t/>
            </a:r>
            <a:br>
              <a:rPr lang="en-US" sz="1000" b="1" dirty="0" smtClean="0"/>
            </a:br>
            <a:r>
              <a:rPr lang="en-US" sz="2000" b="1" dirty="0" smtClean="0">
                <a:solidFill>
                  <a:srgbClr val="0000FF"/>
                </a:solidFill>
              </a:rPr>
              <a:t> </a:t>
            </a:r>
            <a:r>
              <a:rPr lang="en-US" sz="1800" b="1" dirty="0" smtClean="0">
                <a:solidFill>
                  <a:srgbClr val="0000FF"/>
                </a:solidFill>
              </a:rPr>
              <a:t>2024:  Orientation Hikes  (8 Goal Training Hikes)</a:t>
            </a:r>
            <a:r>
              <a:rPr lang="en-US" sz="1800" dirty="0" smtClean="0">
                <a:solidFill>
                  <a:srgbClr val="0000FF"/>
                </a:solidFill>
              </a:rPr>
              <a:t>   </a:t>
            </a:r>
            <a:r>
              <a:rPr lang="en-US" sz="1400" dirty="0" smtClean="0"/>
              <a:t>/   2024 Challenge:  37.4 miles in 15 hours and 4 minutes. </a:t>
            </a:r>
            <a:br>
              <a:rPr lang="en-US" sz="1400" dirty="0" smtClean="0"/>
            </a:br>
            <a:r>
              <a:rPr lang="en-US" sz="1800" b="1" dirty="0" smtClean="0">
                <a:solidFill>
                  <a:srgbClr val="FF0000"/>
                </a:solidFill>
              </a:rPr>
              <a:t> ( 2.482 mph = 24 min 10 sec / mile )     </a:t>
            </a:r>
            <a:r>
              <a:rPr lang="en-US" sz="1400" dirty="0" smtClean="0"/>
              <a:t>/   Total Ascending = 8,145 feet  /  Total Descending = </a:t>
            </a:r>
            <a:r>
              <a:rPr lang="en-US" sz="1400" dirty="0" smtClean="0"/>
              <a:t>8,208 feet</a:t>
            </a:r>
            <a:r>
              <a:rPr lang="en-US" sz="1400" dirty="0" smtClean="0"/>
              <a:t>.</a:t>
            </a:r>
            <a:br>
              <a:rPr lang="en-US" sz="1400" dirty="0" smtClean="0"/>
            </a:br>
            <a:r>
              <a:rPr lang="en-US" sz="1200" dirty="0" smtClean="0">
                <a:hlinkClick r:id="rId2"/>
              </a:rPr>
              <a:t>https://www.rachelcarsontrails.org/events/challenge/rctc24/goaltraining </a:t>
            </a: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600" b="1" u="sng" dirty="0" smtClean="0"/>
              <a:t>Sunday April 21st.   Approximately 8.0 miles.  Elevation Change:   Climb 1,949 ft.  Descend  1,638 feet</a:t>
            </a:r>
            <a:r>
              <a:rPr lang="en-US" sz="1600" dirty="0" smtClean="0"/>
              <a:t/>
            </a:r>
            <a:br>
              <a:rPr lang="en-US" sz="1600" dirty="0" smtClean="0"/>
            </a:br>
            <a:r>
              <a:rPr lang="en-US" sz="1600" dirty="0" smtClean="0"/>
              <a:t>Bull Creek Road to Harrison Hills Park ELC     Duration = 3 hours and 6 minutes at pace</a:t>
            </a:r>
            <a:br>
              <a:rPr lang="en-US" sz="1600" dirty="0" smtClean="0"/>
            </a:br>
            <a:r>
              <a:rPr lang="en-US" sz="1600" dirty="0" smtClean="0"/>
              <a:t> </a:t>
            </a:r>
            <a:br>
              <a:rPr lang="en-US" sz="1600" dirty="0" smtClean="0"/>
            </a:br>
            <a:r>
              <a:rPr lang="en-US" sz="1600" b="1" u="sng" dirty="0" smtClean="0"/>
              <a:t>Sunday April 28th.   Approximately 8.7 miles.  Elevation Change:   Climb 1,889 ft.  Descend  1,752 feet</a:t>
            </a:r>
            <a:r>
              <a:rPr lang="en-US" sz="1600" dirty="0" smtClean="0"/>
              <a:t/>
            </a:r>
            <a:br>
              <a:rPr lang="en-US" sz="1600" dirty="0" smtClean="0"/>
            </a:br>
            <a:r>
              <a:rPr lang="en-US" sz="1600" dirty="0" err="1" smtClean="0"/>
              <a:t>Emmerling</a:t>
            </a:r>
            <a:r>
              <a:rPr lang="en-US" sz="1600" dirty="0" smtClean="0"/>
              <a:t> Park to Springdale High School     Duration = 3 hours and 17 minutes at pace</a:t>
            </a:r>
            <a:br>
              <a:rPr lang="en-US" sz="1600" dirty="0" smtClean="0"/>
            </a:br>
            <a:r>
              <a:rPr lang="en-US" sz="1600" dirty="0" smtClean="0"/>
              <a:t> </a:t>
            </a:r>
            <a:br>
              <a:rPr lang="en-US" sz="1600" dirty="0" smtClean="0"/>
            </a:br>
            <a:r>
              <a:rPr lang="en-US" sz="1600" b="1" u="sng" dirty="0" smtClean="0"/>
              <a:t>Sunday May 5th.   Approximately 10.1 miles.  Elevation Change:  Climb 2,656 ft. Descend  2,816 feet </a:t>
            </a:r>
            <a:r>
              <a:rPr lang="en-US" sz="1600" dirty="0" smtClean="0"/>
              <a:t/>
            </a:r>
            <a:br>
              <a:rPr lang="en-US" sz="1600" dirty="0" smtClean="0"/>
            </a:br>
            <a:r>
              <a:rPr lang="en-US" sz="1600" dirty="0" smtClean="0"/>
              <a:t>Springdale High School to Bull Creek Road     Duration = 4 hours and 14 minutes at pace</a:t>
            </a:r>
            <a:br>
              <a:rPr lang="en-US" sz="1600" dirty="0" smtClean="0"/>
            </a:br>
            <a:r>
              <a:rPr lang="en-US" sz="1600" b="1" dirty="0" smtClean="0"/>
              <a:t> </a:t>
            </a:r>
            <a:r>
              <a:rPr lang="en-US" sz="1600" dirty="0" smtClean="0"/>
              <a:t/>
            </a:r>
            <a:br>
              <a:rPr lang="en-US" sz="1600" dirty="0" smtClean="0"/>
            </a:br>
            <a:r>
              <a:rPr lang="en-US" sz="1600" b="1" u="sng" dirty="0" smtClean="0"/>
              <a:t>Sunday May 12th.   Approximately 13.7 miles.  Elevation Change:   Climb 3,212 ft.  Descend  3,616 feet</a:t>
            </a:r>
            <a:r>
              <a:rPr lang="en-US" sz="1600" dirty="0" smtClean="0"/>
              <a:t/>
            </a:r>
            <a:br>
              <a:rPr lang="en-US" sz="1600" dirty="0" smtClean="0"/>
            </a:br>
            <a:r>
              <a:rPr lang="en-US" sz="1600" dirty="0" smtClean="0"/>
              <a:t>Eastern Terminus Crawford Run Road    Duration = 5 hours and 32 minutes at pace</a:t>
            </a:r>
            <a:br>
              <a:rPr lang="en-US" sz="1600" dirty="0" smtClean="0"/>
            </a:br>
            <a:r>
              <a:rPr lang="en-US" sz="1600" b="1" dirty="0" smtClean="0"/>
              <a:t> </a:t>
            </a:r>
            <a:r>
              <a:rPr lang="en-US" sz="1600" dirty="0" smtClean="0"/>
              <a:t/>
            </a:r>
            <a:br>
              <a:rPr lang="en-US" sz="1600" dirty="0" smtClean="0"/>
            </a:br>
            <a:r>
              <a:rPr lang="en-US" sz="1600" b="1" u="sng" dirty="0" smtClean="0"/>
              <a:t>Sunday May 19th.   Approximately 14.8 miles.  Elevation Change:   Climb 2,683 ft.  Descend  3,036 feet</a:t>
            </a:r>
            <a:r>
              <a:rPr lang="en-US" sz="1600" dirty="0" smtClean="0"/>
              <a:t/>
            </a:r>
            <a:br>
              <a:rPr lang="en-US" sz="1600" dirty="0" smtClean="0"/>
            </a:br>
            <a:r>
              <a:rPr lang="en-US" sz="1600" dirty="0" smtClean="0"/>
              <a:t>North Park </a:t>
            </a:r>
            <a:r>
              <a:rPr lang="en-US" sz="1600" dirty="0" err="1" smtClean="0"/>
              <a:t>Harmar</a:t>
            </a:r>
            <a:r>
              <a:rPr lang="en-US" sz="1600" dirty="0" smtClean="0"/>
              <a:t> to Log Cabin Road      Duration = 5 hours and 35 minutes at pace</a:t>
            </a:r>
            <a:br>
              <a:rPr lang="en-US" sz="1600" dirty="0" smtClean="0"/>
            </a:br>
            <a:r>
              <a:rPr lang="en-US" sz="1600" b="1" dirty="0" smtClean="0"/>
              <a:t> </a:t>
            </a:r>
            <a:r>
              <a:rPr lang="en-US" sz="1600" dirty="0" smtClean="0"/>
              <a:t/>
            </a:r>
            <a:br>
              <a:rPr lang="en-US" sz="1600" dirty="0" smtClean="0"/>
            </a:br>
            <a:r>
              <a:rPr lang="en-US" sz="1600" b="1" u="sng" dirty="0" smtClean="0"/>
              <a:t>Sunday May 26th.   Approximately 14.1 miles.  Elevation Change:   Climb 3,120 ft.  Descend  3,200 feet</a:t>
            </a:r>
            <a:r>
              <a:rPr lang="en-US" sz="1600" dirty="0" smtClean="0"/>
              <a:t/>
            </a:r>
            <a:br>
              <a:rPr lang="en-US" sz="1600" dirty="0" smtClean="0"/>
            </a:br>
            <a:r>
              <a:rPr lang="en-US" sz="1600" dirty="0" err="1" smtClean="0"/>
              <a:t>Emmerling</a:t>
            </a:r>
            <a:r>
              <a:rPr lang="en-US" sz="1600" dirty="0" smtClean="0"/>
              <a:t> to Crawford Run Road   Duration = 5 hours and 40 minutes at pace.</a:t>
            </a:r>
            <a:br>
              <a:rPr lang="en-US" sz="1600" dirty="0" smtClean="0"/>
            </a:br>
            <a:r>
              <a:rPr lang="en-US" sz="1600" b="1" dirty="0" smtClean="0"/>
              <a:t> </a:t>
            </a:r>
            <a:r>
              <a:rPr lang="en-US" sz="1600" dirty="0" smtClean="0"/>
              <a:t/>
            </a:r>
            <a:br>
              <a:rPr lang="en-US" sz="1600" dirty="0" smtClean="0"/>
            </a:br>
            <a:r>
              <a:rPr lang="en-US" sz="1600" b="1" u="sng" dirty="0" smtClean="0"/>
              <a:t>Sunday June 2nd .   Approximately 19.4 miles.  Elevation Change:   Climb 3,546 ft.  Descend  3,776 feet</a:t>
            </a:r>
            <a:r>
              <a:rPr lang="en-US" sz="1600" dirty="0" smtClean="0"/>
              <a:t/>
            </a:r>
            <a:br>
              <a:rPr lang="en-US" sz="1600" dirty="0" smtClean="0"/>
            </a:br>
            <a:r>
              <a:rPr lang="en-US" sz="1600" dirty="0" smtClean="0"/>
              <a:t>North Park </a:t>
            </a:r>
            <a:r>
              <a:rPr lang="en-US" sz="1600" dirty="0" err="1" smtClean="0"/>
              <a:t>Harmar</a:t>
            </a:r>
            <a:r>
              <a:rPr lang="en-US" sz="1600" dirty="0" smtClean="0"/>
              <a:t> to Springdale High School    Duration = 7 hours and 27 minutes at pace. </a:t>
            </a:r>
            <a:br>
              <a:rPr lang="en-US" sz="1600" dirty="0" smtClean="0"/>
            </a:br>
            <a:r>
              <a:rPr lang="en-US" sz="1600" b="1" dirty="0" smtClean="0"/>
              <a:t> </a:t>
            </a:r>
            <a:r>
              <a:rPr lang="en-US" sz="1600" dirty="0" smtClean="0"/>
              <a:t/>
            </a:r>
            <a:br>
              <a:rPr lang="en-US" sz="1600" dirty="0" smtClean="0"/>
            </a:br>
            <a:r>
              <a:rPr lang="en-US" sz="1600" b="1" u="sng" dirty="0" smtClean="0"/>
              <a:t>Sunday June 9th.   Approximately 18.7 miles.  Elevation Change:    Climb 4,541 ft.  Descend  4,563 feet</a:t>
            </a:r>
            <a:r>
              <a:rPr lang="en-US" sz="1600" dirty="0" smtClean="0"/>
              <a:t/>
            </a:r>
            <a:br>
              <a:rPr lang="en-US" sz="1600" dirty="0" smtClean="0"/>
            </a:br>
            <a:r>
              <a:rPr lang="en-US" sz="1600" dirty="0" err="1" smtClean="0"/>
              <a:t>Emmerling</a:t>
            </a:r>
            <a:r>
              <a:rPr lang="en-US" sz="1600" dirty="0" smtClean="0"/>
              <a:t> Park to Bull Creek Road   Duration = 7 hours and 49 minutes at pace. </a:t>
            </a:r>
            <a:r>
              <a:rPr lang="en-US" sz="1400" dirty="0" smtClean="0"/>
              <a:t/>
            </a:r>
            <a:br>
              <a:rPr lang="en-US" sz="1400" dirty="0" smtClean="0"/>
            </a:br>
            <a:r>
              <a:rPr lang="en-US" sz="1400" b="1" dirty="0" smtClean="0"/>
              <a:t>  </a:t>
            </a:r>
            <a:r>
              <a:rPr lang="en-US" sz="1400" dirty="0"/>
              <a:t/>
            </a:r>
            <a:br>
              <a:rPr lang="en-US" sz="1400" dirty="0"/>
            </a:br>
            <a:r>
              <a:rPr lang="en-US" sz="1400" b="1" dirty="0"/>
              <a:t>  </a:t>
            </a:r>
            <a:r>
              <a:rPr lang="en-US" sz="1000" dirty="0"/>
              <a:t/>
            </a:r>
            <a:br>
              <a:rPr lang="en-US" sz="1000" dirty="0"/>
            </a:br>
            <a:r>
              <a:rPr lang="en-US" sz="1000" dirty="0"/>
              <a:t/>
            </a:r>
            <a:br>
              <a:rPr lang="en-US" sz="1000" dirty="0"/>
            </a:br>
            <a:r>
              <a:rPr lang="en-US" altLang="en-US" sz="1000" b="1" dirty="0">
                <a:latin typeface="Times New Roman" pitchFamily="18" charset="0"/>
                <a:cs typeface="Times New Roman" pitchFamily="18" charset="0"/>
              </a:rPr>
              <a:t/>
            </a:r>
            <a:br>
              <a:rPr lang="en-US" altLang="en-US" sz="1000" b="1" dirty="0">
                <a:latin typeface="Times New Roman" pitchFamily="18" charset="0"/>
                <a:cs typeface="Times New Roman" pitchFamily="18" charset="0"/>
              </a:rPr>
            </a:br>
            <a:r>
              <a:rPr lang="en-US" altLang="en-US" sz="1000" b="1" dirty="0">
                <a:latin typeface="Times New Roman" pitchFamily="18" charset="0"/>
                <a:cs typeface="Times New Roman" pitchFamily="18" charset="0"/>
              </a:rPr>
              <a:t/>
            </a:r>
            <a:br>
              <a:rPr lang="en-US" altLang="en-US" sz="1000" b="1" dirty="0">
                <a:latin typeface="Times New Roman" pitchFamily="18" charset="0"/>
                <a:cs typeface="Times New Roman" pitchFamily="18" charset="0"/>
              </a:rPr>
            </a:br>
            <a:endParaRPr lang="en-US" altLang="en-US" sz="1000" b="1" dirty="0">
              <a:latin typeface="Times New Roman" pitchFamily="18" charset="0"/>
              <a:cs typeface="Times New Roman" pitchFamily="18" charset="0"/>
            </a:endParaRPr>
          </a:p>
        </p:txBody>
      </p:sp>
      <p:pic>
        <p:nvPicPr>
          <p:cNvPr id="5" name="Picture 4" descr="Logo_Picture1.png"/>
          <p:cNvPicPr>
            <a:picLocks noChangeAspect="1"/>
          </p:cNvPicPr>
          <p:nvPr/>
        </p:nvPicPr>
        <p:blipFill>
          <a:blip r:embed="rId3" cstate="print"/>
          <a:stretch>
            <a:fillRect/>
          </a:stretch>
        </p:blipFill>
        <p:spPr>
          <a:xfrm>
            <a:off x="381000" y="304800"/>
            <a:ext cx="2311111" cy="596825"/>
          </a:xfrm>
          <a:prstGeom prst="rect">
            <a:avLst/>
          </a:prstGeom>
        </p:spPr>
      </p:pic>
    </p:spTree>
    <p:extLst>
      <p:ext uri="{BB962C8B-B14F-4D97-AF65-F5344CB8AC3E}">
        <p14:creationId xmlns:p14="http://schemas.microsoft.com/office/powerpoint/2010/main" xmlns="" val="2208162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xmlns="" id="{81205827-BB8F-4600-844F-F7D9E6C842E4}"/>
              </a:ext>
            </a:extLst>
          </p:cNvPr>
          <p:cNvSpPr>
            <a:spLocks noGrp="1" noChangeArrowheads="1"/>
          </p:cNvSpPr>
          <p:nvPr>
            <p:ph type="title" idx="4294967295"/>
          </p:nvPr>
        </p:nvSpPr>
        <p:spPr>
          <a:xfrm>
            <a:off x="304800" y="914400"/>
            <a:ext cx="8305800" cy="5562600"/>
          </a:xfrm>
          <a:noFill/>
        </p:spPr>
        <p:txBody>
          <a:bodyPr>
            <a:normAutofit fontScale="90000"/>
          </a:bodyPr>
          <a:lstStyle/>
          <a:p>
            <a:r>
              <a:rPr lang="en-US" sz="1000" b="1" dirty="0" smtClean="0"/>
              <a:t/>
            </a:r>
            <a:br>
              <a:rPr lang="en-US" sz="1000" b="1" dirty="0" smtClean="0"/>
            </a:br>
            <a:r>
              <a:rPr lang="en-US" sz="2000" b="1" dirty="0" smtClean="0">
                <a:solidFill>
                  <a:srgbClr val="0000FF"/>
                </a:solidFill>
              </a:rPr>
              <a:t> 2024:  Orientation Hikes  (8 Goal Training Hikes)</a:t>
            </a:r>
            <a:r>
              <a:rPr lang="en-US" sz="2000" dirty="0" smtClean="0">
                <a:solidFill>
                  <a:srgbClr val="0000FF"/>
                </a:solidFill>
              </a:rPr>
              <a:t>  </a:t>
            </a:r>
            <a:r>
              <a:rPr lang="en-US" sz="1600" dirty="0" smtClean="0"/>
              <a:t>/ 2024 Challenge: </a:t>
            </a:r>
            <a:r>
              <a:rPr lang="en-US" sz="1600" dirty="0" smtClean="0"/>
              <a:t>37.4 </a:t>
            </a:r>
            <a:r>
              <a:rPr lang="en-US" sz="1600" dirty="0" smtClean="0"/>
              <a:t>miles in 15 hours and 4 Min </a:t>
            </a:r>
            <a:br>
              <a:rPr lang="en-US" sz="1600" dirty="0" smtClean="0"/>
            </a:br>
            <a:r>
              <a:rPr lang="en-US" sz="2000" b="1" dirty="0" smtClean="0">
                <a:solidFill>
                  <a:srgbClr val="FF0000"/>
                </a:solidFill>
              </a:rPr>
              <a:t> (</a:t>
            </a:r>
            <a:r>
              <a:rPr lang="en-US" sz="2000" b="1" dirty="0" smtClean="0">
                <a:solidFill>
                  <a:srgbClr val="FF0000"/>
                </a:solidFill>
              </a:rPr>
              <a:t>2.482 </a:t>
            </a:r>
            <a:r>
              <a:rPr lang="en-US" sz="2000" b="1" dirty="0" smtClean="0">
                <a:solidFill>
                  <a:srgbClr val="FF0000"/>
                </a:solidFill>
              </a:rPr>
              <a:t>mph = 24 min  </a:t>
            </a:r>
            <a:r>
              <a:rPr lang="en-US" sz="2000" b="1" dirty="0" smtClean="0">
                <a:solidFill>
                  <a:srgbClr val="FF0000"/>
                </a:solidFill>
              </a:rPr>
              <a:t>10 </a:t>
            </a:r>
            <a:r>
              <a:rPr lang="en-US" sz="2000" b="1" dirty="0" smtClean="0">
                <a:solidFill>
                  <a:srgbClr val="FF0000"/>
                </a:solidFill>
              </a:rPr>
              <a:t>sec / mile )     </a:t>
            </a:r>
            <a:r>
              <a:rPr lang="en-US" sz="1600" dirty="0" smtClean="0"/>
              <a:t>/   Total Ascending = </a:t>
            </a:r>
            <a:r>
              <a:rPr lang="en-US" sz="1600" dirty="0" smtClean="0"/>
              <a:t>8,145 </a:t>
            </a:r>
            <a:r>
              <a:rPr lang="en-US" sz="1600" dirty="0" smtClean="0"/>
              <a:t>feet  /  Total Descending = </a:t>
            </a:r>
            <a:r>
              <a:rPr lang="en-US" sz="1600" dirty="0" smtClean="0"/>
              <a:t>8,208 </a:t>
            </a:r>
            <a:r>
              <a:rPr lang="en-US" sz="1600" dirty="0" smtClean="0"/>
              <a:t>feet.</a:t>
            </a:r>
            <a:br>
              <a:rPr lang="en-US" sz="1600" dirty="0" smtClean="0"/>
            </a:br>
            <a:r>
              <a:rPr lang="en-US" sz="1600" dirty="0" smtClean="0"/>
              <a:t/>
            </a:r>
            <a:br>
              <a:rPr lang="en-US" sz="1600" dirty="0" smtClean="0"/>
            </a:br>
            <a:r>
              <a:rPr lang="en-US" sz="1600" dirty="0" smtClean="0"/>
              <a:t> </a:t>
            </a:r>
            <a:r>
              <a:rPr lang="en-US" sz="1400" dirty="0" smtClean="0">
                <a:latin typeface="Arial" pitchFamily="34" charset="0"/>
                <a:cs typeface="Arial" pitchFamily="34" charset="0"/>
              </a:rPr>
              <a:t>This series of training hikes is intended to prepare you to take on the Challenge on Saturday June </a:t>
            </a:r>
            <a:r>
              <a:rPr lang="en-US" sz="1400" dirty="0" smtClean="0">
                <a:latin typeface="Arial" pitchFamily="34" charset="0"/>
                <a:cs typeface="Arial" pitchFamily="34" charset="0"/>
              </a:rPr>
              <a:t>22. </a:t>
            </a:r>
            <a:r>
              <a:rPr lang="en-US" sz="1400" dirty="0" smtClean="0">
                <a:latin typeface="Arial" pitchFamily="34" charset="0"/>
                <a:cs typeface="Arial" pitchFamily="34" charset="0"/>
              </a:rPr>
              <a:t>These hikes not only help you build your endurance, but they also allow you to field test your gear. Your new shoes or pants may seem fine on your ten mile hikes, but only when you approach 20 miles over hilly terrain do previously imperceptible problems become incapacitating.</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Everyone is welcome on these hikes; you do not need to be entered into the Challenge to participate.</a:t>
            </a:r>
            <a:br>
              <a:rPr lang="en-US" sz="1400" dirty="0" smtClean="0">
                <a:latin typeface="Arial" pitchFamily="34" charset="0"/>
                <a:cs typeface="Arial" pitchFamily="34" charset="0"/>
              </a:rPr>
            </a:br>
            <a:r>
              <a:rPr lang="en-US" sz="1400" dirty="0" smtClean="0">
                <a:latin typeface="Arial" pitchFamily="34" charset="0"/>
                <a:cs typeface="Arial" pitchFamily="34" charset="0"/>
              </a:rPr>
              <a:t>These hikes are </a:t>
            </a:r>
            <a:r>
              <a:rPr lang="en-US" sz="1400" b="1" dirty="0" smtClean="0">
                <a:latin typeface="Arial" pitchFamily="34" charset="0"/>
                <a:cs typeface="Arial" pitchFamily="34" charset="0"/>
              </a:rPr>
              <a:t>strenuous</a:t>
            </a:r>
            <a:r>
              <a:rPr lang="en-US" sz="1400" dirty="0" smtClean="0">
                <a:latin typeface="Arial" pitchFamily="34" charset="0"/>
                <a:cs typeface="Arial" pitchFamily="34" charset="0"/>
              </a:rPr>
              <a:t>. The objective is to train you to be able to complete the Challenge within the allotted time, so leaders will be maintaining an average pace of about 2.4 miles per hour, or a little over 25 minutes per mile.</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There's no need to notify the hike leader of your plan to attend. Simply show up on time.</a:t>
            </a:r>
            <a:br>
              <a:rPr lang="en-US" sz="1400" dirty="0" smtClean="0">
                <a:latin typeface="Arial" pitchFamily="34" charset="0"/>
                <a:cs typeface="Arial" pitchFamily="34" charset="0"/>
              </a:rPr>
            </a:br>
            <a:r>
              <a:rPr lang="en-US" sz="1400" dirty="0" smtClean="0">
                <a:latin typeface="Arial" pitchFamily="34" charset="0"/>
                <a:cs typeface="Arial" pitchFamily="34" charset="0"/>
              </a:rPr>
              <a:t>Please bring at least a quart of water (more if the temperature will be warm) and some energy snacks (e.g. </a:t>
            </a:r>
            <a:r>
              <a:rPr lang="en-US" sz="1400" dirty="0" err="1" smtClean="0">
                <a:latin typeface="Arial" pitchFamily="34" charset="0"/>
                <a:cs typeface="Arial" pitchFamily="34" charset="0"/>
              </a:rPr>
              <a:t>Powerbar</a:t>
            </a:r>
            <a:r>
              <a:rPr lang="en-US" sz="1400" dirty="0" smtClean="0">
                <a:latin typeface="Arial" pitchFamily="34" charset="0"/>
                <a:cs typeface="Arial" pitchFamily="34" charset="0"/>
              </a:rPr>
              <a:t>).</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Minimum unaccompanied age is 12.</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We will meet at the hike end point and carpool to the start point, leaving a sufficient number of cars behind to carry people back to the start when the hike is over.</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Although dogs are wonderful, please don't bring them on these hikes.</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b="1" dirty="0" smtClean="0">
                <a:latin typeface="Arial" pitchFamily="34" charset="0"/>
                <a:cs typeface="Arial" pitchFamily="34" charset="0"/>
              </a:rPr>
              <a:t>All hikes meet at 8 AM</a:t>
            </a:r>
            <a:r>
              <a:rPr lang="en-US" sz="1400" dirty="0" smtClean="0">
                <a:latin typeface="Arial" pitchFamily="34" charset="0"/>
                <a:cs typeface="Arial" pitchFamily="34" charset="0"/>
              </a:rPr>
              <a:t>. Plan for later hikes to take up to nine hours (including sign-in, announcements, car shuttling, and so forth).</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The hikes are free. A suggested donation of $3 per person may be given to the hike leader.  </a:t>
            </a:r>
            <a:r>
              <a:rPr lang="en-US" altLang="en-US" sz="1000" b="1" dirty="0">
                <a:latin typeface="Times New Roman" pitchFamily="18" charset="0"/>
                <a:cs typeface="Times New Roman" pitchFamily="18" charset="0"/>
              </a:rPr>
              <a:t/>
            </a:r>
            <a:br>
              <a:rPr lang="en-US" altLang="en-US" sz="1000" b="1" dirty="0">
                <a:latin typeface="Times New Roman" pitchFamily="18" charset="0"/>
                <a:cs typeface="Times New Roman" pitchFamily="18" charset="0"/>
              </a:rPr>
            </a:br>
            <a:r>
              <a:rPr lang="en-US" altLang="en-US" sz="1000" b="1" dirty="0">
                <a:latin typeface="Times New Roman" pitchFamily="18" charset="0"/>
                <a:cs typeface="Times New Roman" pitchFamily="18" charset="0"/>
              </a:rPr>
              <a:t/>
            </a:r>
            <a:br>
              <a:rPr lang="en-US" altLang="en-US" sz="1000" b="1" dirty="0">
                <a:latin typeface="Times New Roman" pitchFamily="18" charset="0"/>
                <a:cs typeface="Times New Roman" pitchFamily="18" charset="0"/>
              </a:rPr>
            </a:br>
            <a:endParaRPr lang="en-US" altLang="en-US" sz="1000" b="1" dirty="0">
              <a:latin typeface="Times New Roman" pitchFamily="18" charset="0"/>
              <a:cs typeface="Times New Roman" pitchFamily="18" charset="0"/>
            </a:endParaRPr>
          </a:p>
        </p:txBody>
      </p:sp>
      <p:pic>
        <p:nvPicPr>
          <p:cNvPr id="5" name="Picture 4" descr="Logo_Picture1.png"/>
          <p:cNvPicPr>
            <a:picLocks noChangeAspect="1"/>
          </p:cNvPicPr>
          <p:nvPr/>
        </p:nvPicPr>
        <p:blipFill>
          <a:blip r:embed="rId2" cstate="print"/>
          <a:stretch>
            <a:fillRect/>
          </a:stretch>
        </p:blipFill>
        <p:spPr>
          <a:xfrm>
            <a:off x="381000" y="304800"/>
            <a:ext cx="2311111" cy="596825"/>
          </a:xfrm>
          <a:prstGeom prst="rect">
            <a:avLst/>
          </a:prstGeom>
        </p:spPr>
      </p:pic>
    </p:spTree>
    <p:extLst>
      <p:ext uri="{BB962C8B-B14F-4D97-AF65-F5344CB8AC3E}">
        <p14:creationId xmlns:p14="http://schemas.microsoft.com/office/powerpoint/2010/main" xmlns="" val="2208162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16387" name="TextBox 12"/>
          <p:cNvSpPr txBox="1">
            <a:spLocks noChangeArrowheads="1"/>
          </p:cNvSpPr>
          <p:nvPr/>
        </p:nvSpPr>
        <p:spPr bwMode="auto">
          <a:xfrm>
            <a:off x="915988" y="3965575"/>
            <a:ext cx="8228012" cy="2123658"/>
          </a:xfrm>
          <a:prstGeom prst="rect">
            <a:avLst/>
          </a:prstGeom>
          <a:noFill/>
          <a:ln w="9525">
            <a:noFill/>
            <a:miter lim="800000"/>
            <a:headEnd/>
            <a:tailEnd/>
          </a:ln>
        </p:spPr>
        <p:txBody>
          <a:bodyPr>
            <a:spAutoFit/>
          </a:bodyPr>
          <a:lstStyle/>
          <a:p>
            <a:r>
              <a:rPr lang="en-US" altLang="en-US" sz="1600" dirty="0">
                <a:latin typeface="American Typewriter" pitchFamily="18" charset="0"/>
              </a:rPr>
              <a:t>The Barb Peterson Memorial Trail Orientation Hikes are a series </a:t>
            </a:r>
          </a:p>
          <a:p>
            <a:r>
              <a:rPr lang="en-US" altLang="en-US" sz="1600" dirty="0">
                <a:latin typeface="American Typewriter" pitchFamily="18" charset="0"/>
              </a:rPr>
              <a:t>of hikes over the course of two weekends prior to the challenge; and traverse the route you will encounter on the day of the event. If you’ve been training on your own, this is an opportunity to get some time on the actual trail </a:t>
            </a:r>
          </a:p>
          <a:p>
            <a:r>
              <a:rPr lang="mr-IN" altLang="en-US" sz="1600" dirty="0">
                <a:latin typeface="American Typewriter" pitchFamily="18" charset="0"/>
              </a:rPr>
              <a:t>–</a:t>
            </a:r>
            <a:r>
              <a:rPr lang="en-US" altLang="en-US" sz="1600" dirty="0">
                <a:latin typeface="American Typewriter" pitchFamily="18" charset="0"/>
              </a:rPr>
              <a:t> never a bad thing.</a:t>
            </a:r>
          </a:p>
          <a:p>
            <a:r>
              <a:rPr lang="en-US" altLang="en-US" sz="1600" dirty="0">
                <a:latin typeface="American Typewriter" pitchFamily="18" charset="0"/>
              </a:rPr>
              <a:t>  </a:t>
            </a:r>
          </a:p>
          <a:p>
            <a:r>
              <a:rPr lang="en-US" altLang="en-US" sz="1600" dirty="0">
                <a:latin typeface="American Typewriter" pitchFamily="18" charset="0"/>
              </a:rPr>
              <a:t>Similar to the goal training hikes </a:t>
            </a:r>
            <a:r>
              <a:rPr lang="mr-IN" altLang="en-US" sz="1600" dirty="0">
                <a:latin typeface="American Typewriter" pitchFamily="18" charset="0"/>
              </a:rPr>
              <a:t>–</a:t>
            </a:r>
            <a:r>
              <a:rPr lang="en-US" altLang="en-US" sz="1600" dirty="0">
                <a:latin typeface="American Typewriter" pitchFamily="18" charset="0"/>
              </a:rPr>
              <a:t> these are not supported, other than the leads and the sweeps; and can be strenuous. BE PREPARED.</a:t>
            </a:r>
            <a:r>
              <a:rPr lang="en-US" altLang="en-US" sz="2000" dirty="0">
                <a:latin typeface="American Typewriter" pitchFamily="18" charset="0"/>
              </a:rPr>
              <a:t> </a:t>
            </a:r>
          </a:p>
        </p:txBody>
      </p:sp>
      <p:pic>
        <p:nvPicPr>
          <p:cNvPr id="16388" name="Picture 1"/>
          <p:cNvPicPr>
            <a:picLocks noChangeAspect="1" noChangeArrowheads="1"/>
          </p:cNvPicPr>
          <p:nvPr/>
        </p:nvPicPr>
        <p:blipFill>
          <a:blip r:embed="rId4" cstate="print"/>
          <a:srcRect/>
          <a:stretch>
            <a:fillRect/>
          </a:stretch>
        </p:blipFill>
        <p:spPr bwMode="auto">
          <a:xfrm>
            <a:off x="3225800" y="88900"/>
            <a:ext cx="5613400" cy="3987800"/>
          </a:xfrm>
          <a:prstGeom prst="rect">
            <a:avLst/>
          </a:prstGeom>
          <a:noFill/>
          <a:ln w="9525">
            <a:noFill/>
            <a:miter lim="800000"/>
            <a:headEnd/>
            <a:tailEnd/>
          </a:ln>
        </p:spPr>
      </p:pic>
      <p:pic>
        <p:nvPicPr>
          <p:cNvPr id="16389" name="Picture 2"/>
          <p:cNvPicPr>
            <a:picLocks noChangeAspect="1" noChangeArrowheads="1"/>
          </p:cNvPicPr>
          <p:nvPr/>
        </p:nvPicPr>
        <p:blipFill>
          <a:blip r:embed="rId5" cstate="print"/>
          <a:srcRect/>
          <a:stretch>
            <a:fillRect/>
          </a:stretch>
        </p:blipFill>
        <p:spPr bwMode="auto">
          <a:xfrm>
            <a:off x="88900" y="1066800"/>
            <a:ext cx="4673600" cy="3073400"/>
          </a:xfrm>
          <a:prstGeom prst="rect">
            <a:avLst/>
          </a:prstGeom>
          <a:noFill/>
          <a:ln w="9525">
            <a:noFill/>
            <a:miter lim="800000"/>
            <a:headEnd/>
            <a:tailEnd/>
          </a:ln>
        </p:spPr>
      </p:pic>
      <p:sp>
        <p:nvSpPr>
          <p:cNvPr id="16390" name="TextBox 9"/>
          <p:cNvSpPr txBox="1">
            <a:spLocks noChangeArrowheads="1"/>
          </p:cNvSpPr>
          <p:nvPr/>
        </p:nvSpPr>
        <p:spPr bwMode="auto">
          <a:xfrm>
            <a:off x="304800" y="671513"/>
            <a:ext cx="8458200" cy="523875"/>
          </a:xfrm>
          <a:prstGeom prst="rect">
            <a:avLst/>
          </a:prstGeom>
          <a:noFill/>
          <a:ln w="9525">
            <a:noFill/>
            <a:miter lim="800000"/>
            <a:headEnd/>
            <a:tailEnd/>
          </a:ln>
        </p:spPr>
        <p:txBody>
          <a:bodyPr>
            <a:spAutoFit/>
          </a:bodyPr>
          <a:lstStyle/>
          <a:p>
            <a:pPr algn="ctr"/>
            <a:r>
              <a:rPr lang="en-US" altLang="en-US" sz="2800">
                <a:latin typeface="Phosphate Solid" pitchFamily="2" charset="0"/>
              </a:rPr>
              <a:t>Barb Peterson</a:t>
            </a:r>
            <a:r>
              <a:rPr lang="en-US" altLang="en-US" sz="2800">
                <a:solidFill>
                  <a:schemeClr val="bg1"/>
                </a:solidFill>
                <a:latin typeface="Phosphate Solid" pitchFamily="2" charset="0"/>
              </a:rPr>
              <a:t> Memorial Orientation Hikes</a:t>
            </a:r>
          </a:p>
        </p:txBody>
      </p:sp>
      <p:pic>
        <p:nvPicPr>
          <p:cNvPr id="16391" name="Picture 2"/>
          <p:cNvPicPr>
            <a:picLocks noChangeAspect="1" noChangeArrowheads="1"/>
          </p:cNvPicPr>
          <p:nvPr/>
        </p:nvPicPr>
        <p:blipFill>
          <a:blip r:embed="rId6" cstate="print"/>
          <a:srcRect/>
          <a:stretch>
            <a:fillRect/>
          </a:stretch>
        </p:blipFill>
        <p:spPr bwMode="auto">
          <a:xfrm>
            <a:off x="101600" y="4051300"/>
            <a:ext cx="876300" cy="27686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xmlns="" id="{81205827-BB8F-4600-844F-F7D9E6C842E4}"/>
              </a:ext>
            </a:extLst>
          </p:cNvPr>
          <p:cNvSpPr>
            <a:spLocks noGrp="1" noChangeArrowheads="1"/>
          </p:cNvSpPr>
          <p:nvPr>
            <p:ph type="title" idx="4294967295"/>
          </p:nvPr>
        </p:nvSpPr>
        <p:spPr>
          <a:xfrm>
            <a:off x="304800" y="914400"/>
            <a:ext cx="8305800" cy="5181600"/>
          </a:xfrm>
          <a:noFill/>
        </p:spPr>
        <p:txBody>
          <a:bodyPr>
            <a:normAutofit fontScale="90000"/>
          </a:bodyPr>
          <a:lstStyle/>
          <a:p>
            <a:r>
              <a:rPr lang="en-US" sz="1000" b="1" dirty="0"/>
              <a:t>  </a:t>
            </a:r>
            <a:r>
              <a:rPr lang="en-US" sz="1000" dirty="0"/>
              <a:t/>
            </a:r>
            <a:br>
              <a:rPr lang="en-US" sz="1000" dirty="0"/>
            </a:br>
            <a:r>
              <a:rPr lang="en-US" sz="1000" dirty="0" smtClean="0"/>
              <a:t/>
            </a:r>
            <a:br>
              <a:rPr lang="en-US" sz="1000" dirty="0" smtClean="0"/>
            </a:br>
            <a:r>
              <a:rPr lang="en-US" sz="1000" dirty="0" smtClean="0"/>
              <a:t/>
            </a:r>
            <a:br>
              <a:rPr lang="en-US" sz="1000" dirty="0" smtClean="0"/>
            </a:br>
            <a:r>
              <a:rPr lang="en-US" sz="1000" dirty="0" smtClean="0"/>
              <a:t/>
            </a:r>
            <a:br>
              <a:rPr lang="en-US" sz="1000" dirty="0" smtClean="0"/>
            </a:br>
            <a:r>
              <a:rPr lang="en-US" sz="1000" dirty="0" smtClean="0"/>
              <a:t/>
            </a:r>
            <a:br>
              <a:rPr lang="en-US" sz="1000" dirty="0" smtClean="0"/>
            </a:br>
            <a:r>
              <a:rPr lang="en-US" sz="1000" dirty="0" smtClean="0"/>
              <a:t/>
            </a:r>
            <a:br>
              <a:rPr lang="en-US" sz="1000" dirty="0" smtClean="0"/>
            </a:br>
            <a:r>
              <a:rPr lang="en-US" sz="1000" dirty="0" smtClean="0"/>
              <a:t/>
            </a:r>
            <a:br>
              <a:rPr lang="en-US" sz="1000" dirty="0" smtClean="0"/>
            </a:br>
            <a:r>
              <a:rPr lang="en-US" sz="2000" b="1" u="sng" dirty="0" smtClean="0">
                <a:solidFill>
                  <a:srgbClr val="0000FF"/>
                </a:solidFill>
              </a:rPr>
              <a:t>2024 </a:t>
            </a:r>
            <a:r>
              <a:rPr lang="en-US" sz="2000" b="1" u="sng" dirty="0">
                <a:solidFill>
                  <a:srgbClr val="0000FF"/>
                </a:solidFill>
              </a:rPr>
              <a:t>Barb Peterson Trail Orientation Hikes       -- over two weekends  </a:t>
            </a:r>
            <a:r>
              <a:rPr lang="en-US" sz="1500" b="1" u="sng" dirty="0">
                <a:solidFill>
                  <a:srgbClr val="FF0000"/>
                </a:solidFill>
              </a:rPr>
              <a:t/>
            </a:r>
            <a:br>
              <a:rPr lang="en-US" sz="1500" b="1" u="sng" dirty="0">
                <a:solidFill>
                  <a:srgbClr val="FF0000"/>
                </a:solidFill>
              </a:rPr>
            </a:br>
            <a:r>
              <a:rPr lang="en-US" sz="1500" b="1" u="sng" dirty="0" smtClean="0">
                <a:solidFill>
                  <a:srgbClr val="FF0000"/>
                </a:solidFill>
              </a:rPr>
              <a:t/>
            </a:r>
            <a:br>
              <a:rPr lang="en-US" sz="1500" b="1" u="sng" dirty="0" smtClean="0">
                <a:solidFill>
                  <a:srgbClr val="FF0000"/>
                </a:solidFill>
              </a:rPr>
            </a:br>
            <a:r>
              <a:rPr lang="en-US" sz="1600" dirty="0" smtClean="0">
                <a:hlinkClick r:id="rId2"/>
              </a:rPr>
              <a:t>https://www.rachelcarsontrails.org/events/challenge/rctc24/orientation</a:t>
            </a:r>
            <a:r>
              <a:rPr lang="en-US" sz="1500" b="1" u="sng" dirty="0" smtClean="0">
                <a:solidFill>
                  <a:srgbClr val="FF0000"/>
                </a:solidFill>
              </a:rPr>
              <a:t/>
            </a:r>
            <a:br>
              <a:rPr lang="en-US" sz="1500" b="1" u="sng" dirty="0" smtClean="0">
                <a:solidFill>
                  <a:srgbClr val="FF0000"/>
                </a:solidFill>
              </a:rPr>
            </a:br>
            <a:r>
              <a:rPr lang="en-US" sz="1500" dirty="0"/>
              <a:t/>
            </a:r>
            <a:br>
              <a:rPr lang="en-US" sz="1500" dirty="0"/>
            </a:br>
            <a:r>
              <a:rPr lang="en-US" sz="1600" dirty="0" smtClean="0">
                <a:latin typeface="Arial" pitchFamily="34" charset="0"/>
                <a:cs typeface="Arial" pitchFamily="34" charset="0"/>
              </a:rPr>
              <a:t>On this Barb Peterson Memorial Trail Orientation series of hikes, we will prepare for the Challenge by tracing the route just as you will encounter it on Saturday June 22.</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b="1" dirty="0" smtClean="0">
                <a:latin typeface="Arial" pitchFamily="34" charset="0"/>
                <a:cs typeface="Arial" pitchFamily="34" charset="0"/>
              </a:rPr>
              <a:t>All hikes meet at 8 AM</a:t>
            </a:r>
            <a:r>
              <a:rPr lang="en-US" sz="1600" dirty="0" smtClean="0">
                <a:latin typeface="Arial" pitchFamily="34" charset="0"/>
                <a:cs typeface="Arial" pitchFamily="34" charset="0"/>
              </a:rPr>
              <a:t>. Plan for each hike to take 6 hours (up to 4 hours for the hike plus up to 2 hours for sign-in, announcements, car shuttling, and so forth).</a:t>
            </a:r>
            <a:r>
              <a:rPr lang="en-US" sz="1400" dirty="0" smtClean="0"/>
              <a:t/>
            </a:r>
            <a:br>
              <a:rPr lang="en-US" sz="1400" dirty="0" smtClean="0"/>
            </a:br>
            <a:r>
              <a:rPr lang="en-US" sz="1600" dirty="0" smtClean="0"/>
              <a:t/>
            </a:r>
            <a:br>
              <a:rPr lang="en-US" sz="1600" dirty="0" smtClean="0"/>
            </a:br>
            <a:r>
              <a:rPr lang="en-US" sz="1600" dirty="0" smtClean="0"/>
              <a:t/>
            </a:r>
            <a:br>
              <a:rPr lang="en-US" sz="1600" dirty="0" smtClean="0"/>
            </a:br>
            <a:r>
              <a:rPr lang="en-US" sz="1600" b="1" u="sng" dirty="0" smtClean="0"/>
              <a:t> Saturday June 1st.     Approximately 10.8 miles.  Elevation Change:   Climb 1,663 ft. &amp; Descend 2,030 ft. </a:t>
            </a:r>
            <a:r>
              <a:rPr lang="en-US" sz="1600" dirty="0" smtClean="0"/>
              <a:t/>
            </a:r>
            <a:br>
              <a:rPr lang="en-US" sz="1600" dirty="0" smtClean="0"/>
            </a:br>
            <a:r>
              <a:rPr lang="en-US" sz="1600" dirty="0" smtClean="0"/>
              <a:t>North Park </a:t>
            </a:r>
            <a:r>
              <a:rPr lang="en-US" sz="1600" dirty="0" err="1" smtClean="0"/>
              <a:t>Harmar</a:t>
            </a:r>
            <a:r>
              <a:rPr lang="en-US" sz="1600" dirty="0" smtClean="0"/>
              <a:t> to </a:t>
            </a:r>
            <a:r>
              <a:rPr lang="en-US" sz="1600" dirty="0" err="1" smtClean="0"/>
              <a:t>Emmerling</a:t>
            </a:r>
            <a:r>
              <a:rPr lang="en-US" sz="1600" dirty="0" smtClean="0"/>
              <a:t> Park   (  3 hours 53 minutes duration at pace )</a:t>
            </a:r>
            <a:br>
              <a:rPr lang="en-US" sz="1600" dirty="0" smtClean="0"/>
            </a:br>
            <a:r>
              <a:rPr lang="en-US" sz="1600" b="1" dirty="0" smtClean="0"/>
              <a:t> </a:t>
            </a:r>
            <a:r>
              <a:rPr lang="en-US" sz="1600" dirty="0" smtClean="0"/>
              <a:t/>
            </a:r>
            <a:br>
              <a:rPr lang="en-US" sz="1600" dirty="0" smtClean="0"/>
            </a:br>
            <a:r>
              <a:rPr lang="en-US" sz="1600" b="1" u="sng" dirty="0" smtClean="0"/>
              <a:t>Sunday June 2nd.     Approximately 8.7 miles.  Elevation Change:   Climb 1,889 ft. &amp; Descend 1,752 ft.</a:t>
            </a:r>
            <a:r>
              <a:rPr lang="en-US" sz="1600" dirty="0" smtClean="0"/>
              <a:t/>
            </a:r>
            <a:br>
              <a:rPr lang="en-US" sz="1600" dirty="0" smtClean="0"/>
            </a:br>
            <a:r>
              <a:rPr lang="en-US" sz="1600" dirty="0" err="1" smtClean="0"/>
              <a:t>Emmerling</a:t>
            </a:r>
            <a:r>
              <a:rPr lang="en-US" sz="1600" dirty="0" smtClean="0"/>
              <a:t> Park to Springdale High School    (  3 hours 17 minutes duration at pace )</a:t>
            </a:r>
            <a:br>
              <a:rPr lang="en-US" sz="1600" dirty="0" smtClean="0"/>
            </a:br>
            <a:r>
              <a:rPr lang="en-US" sz="1600" dirty="0" smtClean="0"/>
              <a:t/>
            </a:r>
            <a:br>
              <a:rPr lang="en-US" sz="1600" dirty="0" smtClean="0"/>
            </a:br>
            <a:r>
              <a:rPr lang="en-US" sz="1600" b="1" dirty="0" smtClean="0"/>
              <a:t>  </a:t>
            </a:r>
            <a:r>
              <a:rPr lang="en-US" sz="1600" dirty="0" smtClean="0"/>
              <a:t/>
            </a:r>
            <a:br>
              <a:rPr lang="en-US" sz="1600" dirty="0" smtClean="0"/>
            </a:br>
            <a:r>
              <a:rPr lang="en-US" sz="1600" b="1" u="sng" dirty="0" smtClean="0"/>
              <a:t>Saturday June  8th.    Approximately 10.1 miles.  Elevation Change:  Climb 2,656 ft. &amp; Descend 2,816 ft.</a:t>
            </a:r>
            <a:r>
              <a:rPr lang="en-US" sz="1600" dirty="0" smtClean="0"/>
              <a:t/>
            </a:r>
            <a:br>
              <a:rPr lang="en-US" sz="1600" dirty="0" smtClean="0"/>
            </a:br>
            <a:r>
              <a:rPr lang="en-US" sz="1600" dirty="0" smtClean="0"/>
              <a:t>Springdale High School to Bull Creek Road   ( 4 hours 14 minutes duration at pace )</a:t>
            </a:r>
            <a:br>
              <a:rPr lang="en-US" sz="1600" dirty="0" smtClean="0"/>
            </a:br>
            <a:r>
              <a:rPr lang="en-US" sz="1600" b="1" dirty="0" smtClean="0"/>
              <a:t> </a:t>
            </a:r>
            <a:r>
              <a:rPr lang="en-US" sz="1600" dirty="0" smtClean="0"/>
              <a:t/>
            </a:r>
            <a:br>
              <a:rPr lang="en-US" sz="1600" dirty="0" smtClean="0"/>
            </a:br>
            <a:r>
              <a:rPr lang="en-US" sz="1600" b="1" u="sng" dirty="0" smtClean="0"/>
              <a:t>Sunday June  9th.   Approximately 8.0 miles.  Elevation Change:   Climb 1,949 ft. &amp; Descend 1,638 ft.</a:t>
            </a:r>
            <a:r>
              <a:rPr lang="en-US" sz="1600" dirty="0" smtClean="0"/>
              <a:t/>
            </a:r>
            <a:br>
              <a:rPr lang="en-US" sz="1600" dirty="0" smtClean="0"/>
            </a:br>
            <a:r>
              <a:rPr lang="en-US" sz="1600" dirty="0" smtClean="0"/>
              <a:t>Bull Creek Road to Harrison Hills Park ELC   (  3 hours  06 minutes  duration at pace ) </a:t>
            </a:r>
            <a:br>
              <a:rPr lang="en-US" sz="1600" dirty="0" smtClean="0"/>
            </a:br>
            <a:r>
              <a:rPr lang="en-US" sz="1600" dirty="0" smtClean="0"/>
              <a:t/>
            </a:r>
            <a:br>
              <a:rPr lang="en-US" sz="1600" dirty="0" smtClean="0"/>
            </a:br>
            <a:r>
              <a:rPr lang="en-US" sz="1600" dirty="0" smtClean="0"/>
              <a:t/>
            </a:r>
            <a:br>
              <a:rPr lang="en-US" sz="1600" dirty="0" smtClean="0"/>
            </a:br>
            <a:r>
              <a:rPr lang="en-US" sz="1500" dirty="0"/>
              <a:t/>
            </a:r>
            <a:br>
              <a:rPr lang="en-US" sz="1500" dirty="0"/>
            </a:br>
            <a:r>
              <a:rPr lang="en-US" sz="1400" dirty="0"/>
              <a:t/>
            </a:r>
            <a:br>
              <a:rPr lang="en-US" sz="1400" dirty="0"/>
            </a:br>
            <a:endParaRPr lang="en-US" altLang="en-US" sz="1000" b="1" dirty="0">
              <a:latin typeface="Times New Roman" pitchFamily="18" charset="0"/>
              <a:cs typeface="Times New Roman" pitchFamily="18" charset="0"/>
            </a:endParaRPr>
          </a:p>
        </p:txBody>
      </p:sp>
      <p:pic>
        <p:nvPicPr>
          <p:cNvPr id="5" name="Picture 4" descr="Logo_Picture1.png"/>
          <p:cNvPicPr>
            <a:picLocks noChangeAspect="1"/>
          </p:cNvPicPr>
          <p:nvPr/>
        </p:nvPicPr>
        <p:blipFill>
          <a:blip r:embed="rId3" cstate="print"/>
          <a:stretch>
            <a:fillRect/>
          </a:stretch>
        </p:blipFill>
        <p:spPr>
          <a:xfrm>
            <a:off x="381000" y="241375"/>
            <a:ext cx="2311111" cy="596825"/>
          </a:xfrm>
          <a:prstGeom prst="rect">
            <a:avLst/>
          </a:prstGeom>
        </p:spPr>
      </p:pic>
    </p:spTree>
    <p:extLst>
      <p:ext uri="{BB962C8B-B14F-4D97-AF65-F5344CB8AC3E}">
        <p14:creationId xmlns:p14="http://schemas.microsoft.com/office/powerpoint/2010/main" xmlns="" val="220816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92163" name="TextBox 9"/>
          <p:cNvSpPr txBox="1">
            <a:spLocks noChangeArrowheads="1"/>
          </p:cNvSpPr>
          <p:nvPr/>
        </p:nvSpPr>
        <p:spPr bwMode="auto">
          <a:xfrm>
            <a:off x="457200" y="720725"/>
            <a:ext cx="8458200" cy="646331"/>
          </a:xfrm>
          <a:prstGeom prst="rect">
            <a:avLst/>
          </a:prstGeom>
          <a:noFill/>
          <a:ln w="9525">
            <a:noFill/>
            <a:miter lim="800000"/>
            <a:headEnd/>
            <a:tailEnd/>
          </a:ln>
        </p:spPr>
        <p:txBody>
          <a:bodyPr>
            <a:spAutoFit/>
          </a:bodyPr>
          <a:lstStyle/>
          <a:p>
            <a:pPr algn="ctr"/>
            <a:r>
              <a:rPr lang="en-US" altLang="en-US" b="1" dirty="0" smtClean="0">
                <a:solidFill>
                  <a:srgbClr val="0000FF"/>
                </a:solidFill>
                <a:latin typeface="Phosphate Solid" pitchFamily="2" charset="0"/>
              </a:rPr>
              <a:t>Steve </a:t>
            </a:r>
            <a:r>
              <a:rPr lang="en-US" altLang="en-US" b="1" dirty="0" err="1" smtClean="0">
                <a:solidFill>
                  <a:srgbClr val="0000FF"/>
                </a:solidFill>
                <a:latin typeface="Phosphate Solid" pitchFamily="2" charset="0"/>
              </a:rPr>
              <a:t>Mentzer</a:t>
            </a:r>
            <a:r>
              <a:rPr lang="en-US" altLang="en-US" b="1" dirty="0" smtClean="0">
                <a:solidFill>
                  <a:srgbClr val="0000FF"/>
                </a:solidFill>
                <a:latin typeface="Phosphate Solid" pitchFamily="2" charset="0"/>
              </a:rPr>
              <a:t> – The Life Blood of the Challenge !</a:t>
            </a:r>
          </a:p>
          <a:p>
            <a:pPr algn="ctr"/>
            <a:r>
              <a:rPr lang="en-US" altLang="en-US" b="1" dirty="0" smtClean="0">
                <a:solidFill>
                  <a:srgbClr val="0000FF"/>
                </a:solidFill>
                <a:latin typeface="Phosphate Solid" pitchFamily="2" charset="0"/>
              </a:rPr>
              <a:t> Thanks Steve </a:t>
            </a:r>
            <a:endParaRPr lang="en-US" altLang="en-US" b="1" dirty="0">
              <a:solidFill>
                <a:srgbClr val="0000FF"/>
              </a:solidFill>
              <a:latin typeface="Phosphate Solid" pitchFamily="2" charset="0"/>
            </a:endParaRPr>
          </a:p>
        </p:txBody>
      </p:sp>
      <p:pic>
        <p:nvPicPr>
          <p:cNvPr id="5" name="Picture 4" descr="eRC_06-18-16_Steve_Finish_DSC_0250.jpg"/>
          <p:cNvPicPr>
            <a:picLocks noChangeAspect="1"/>
          </p:cNvPicPr>
          <p:nvPr/>
        </p:nvPicPr>
        <p:blipFill>
          <a:blip r:embed="rId3" cstate="print"/>
          <a:stretch>
            <a:fillRect/>
          </a:stretch>
        </p:blipFill>
        <p:spPr>
          <a:xfrm>
            <a:off x="762000" y="1600200"/>
            <a:ext cx="3102864" cy="4712208"/>
          </a:xfrm>
          <a:prstGeom prst="rect">
            <a:avLst/>
          </a:prstGeom>
        </p:spPr>
      </p:pic>
      <p:pic>
        <p:nvPicPr>
          <p:cNvPr id="6" name="Picture 5" descr="eRC_06-18-16_Steve_Finish_DSC_0252.jpg"/>
          <p:cNvPicPr>
            <a:picLocks noChangeAspect="1"/>
          </p:cNvPicPr>
          <p:nvPr/>
        </p:nvPicPr>
        <p:blipFill>
          <a:blip r:embed="rId4" cstate="print"/>
          <a:stretch>
            <a:fillRect/>
          </a:stretch>
        </p:blipFill>
        <p:spPr>
          <a:xfrm>
            <a:off x="4419600" y="1676400"/>
            <a:ext cx="3962400" cy="47244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609600" y="533400"/>
            <a:ext cx="7696200" cy="5715000"/>
          </a:xfrm>
        </p:spPr>
        <p:txBody>
          <a:bodyPr/>
          <a:lstStyle/>
          <a:p>
            <a:pPr algn="l" eaLnBrk="1" hangingPunct="1"/>
            <a:r>
              <a:rPr lang="en-US" altLang="en-US" sz="2000" b="1" u="sng" dirty="0" smtClean="0">
                <a:solidFill>
                  <a:srgbClr val="FF0000"/>
                </a:solidFill>
              </a:rPr>
              <a:t>Major Goal: </a:t>
            </a:r>
            <a:r>
              <a:rPr lang="en-US" altLang="en-US" sz="2000" b="1" dirty="0" smtClean="0">
                <a:solidFill>
                  <a:srgbClr val="FF0000"/>
                </a:solidFill>
              </a:rPr>
              <a:t>  Staying on the trail without getting lost. </a:t>
            </a:r>
            <a:r>
              <a:rPr lang="en-US" altLang="en-US" sz="2000" dirty="0" smtClean="0">
                <a:solidFill>
                  <a:srgbClr val="000000"/>
                </a:solidFill>
              </a:rPr>
              <a:t/>
            </a:r>
            <a:br>
              <a:rPr lang="en-US" altLang="en-US" sz="2000" dirty="0" smtClean="0">
                <a:solidFill>
                  <a:srgbClr val="000000"/>
                </a:solidFill>
              </a:rPr>
            </a:br>
            <a:r>
              <a:rPr lang="en-US" altLang="en-US" sz="2000" dirty="0" smtClean="0">
                <a:solidFill>
                  <a:srgbClr val="000000"/>
                </a:solidFill>
              </a:rPr>
              <a:t/>
            </a:r>
            <a:br>
              <a:rPr lang="en-US" altLang="en-US" sz="2000" dirty="0" smtClean="0">
                <a:solidFill>
                  <a:srgbClr val="000000"/>
                </a:solidFill>
              </a:rPr>
            </a:br>
            <a:r>
              <a:rPr lang="en-US" altLang="en-US" sz="2000" dirty="0" smtClean="0">
                <a:solidFill>
                  <a:srgbClr val="000000"/>
                </a:solidFill>
              </a:rPr>
              <a:t>Trail Blazes  -- are the means   ( 2” X 6” rectangles generally )</a:t>
            </a:r>
            <a:br>
              <a:rPr lang="en-US" altLang="en-US" sz="2000" dirty="0" smtClean="0">
                <a:solidFill>
                  <a:srgbClr val="000000"/>
                </a:solidFill>
              </a:rPr>
            </a:br>
            <a:r>
              <a:rPr lang="en-US" altLang="en-US" sz="2000" dirty="0" smtClean="0">
                <a:solidFill>
                  <a:srgbClr val="000000"/>
                </a:solidFill>
              </a:rPr>
              <a:t/>
            </a:r>
            <a:br>
              <a:rPr lang="en-US" altLang="en-US" sz="2000" dirty="0" smtClean="0">
                <a:solidFill>
                  <a:srgbClr val="000000"/>
                </a:solidFill>
              </a:rPr>
            </a:br>
            <a:r>
              <a:rPr lang="en-US" altLang="en-US" sz="2000" dirty="0" smtClean="0">
                <a:solidFill>
                  <a:srgbClr val="000000"/>
                </a:solidFill>
              </a:rPr>
              <a:t>Obviously, those who have hiked the trail before will have some advantage in maintaining the proper route. (Training hikes covering various sections and the entire trail are held beforehand).</a:t>
            </a:r>
            <a:r>
              <a:rPr lang="en-US" altLang="en-US" sz="2000" dirty="0" smtClean="0">
                <a:solidFill>
                  <a:srgbClr val="000000"/>
                </a:solidFill>
                <a:latin typeface="Arial Unicode MS" pitchFamily="34" charset="-128"/>
                <a:ea typeface="Arial Unicode MS" pitchFamily="34" charset="-128"/>
                <a:cs typeface="Arial Unicode MS" pitchFamily="34" charset="-128"/>
              </a:rPr>
              <a:t/>
            </a:r>
            <a:br>
              <a:rPr lang="en-US" altLang="en-US" sz="2000" dirty="0" smtClean="0">
                <a:solidFill>
                  <a:srgbClr val="000000"/>
                </a:solidFill>
                <a:latin typeface="Arial Unicode MS" pitchFamily="34" charset="-128"/>
                <a:ea typeface="Arial Unicode MS" pitchFamily="34" charset="-128"/>
                <a:cs typeface="Arial Unicode MS" pitchFamily="34" charset="-128"/>
              </a:rPr>
            </a:br>
            <a:r>
              <a:rPr lang="en-US" altLang="en-US" sz="2000" dirty="0" smtClean="0">
                <a:solidFill>
                  <a:srgbClr val="000000"/>
                </a:solidFill>
                <a:latin typeface="Arial Unicode MS" pitchFamily="34" charset="-128"/>
                <a:ea typeface="Arial Unicode MS" pitchFamily="34" charset="-128"/>
                <a:cs typeface="Arial Unicode MS" pitchFamily="34" charset="-128"/>
              </a:rPr>
              <a:t/>
            </a:r>
            <a:br>
              <a:rPr lang="en-US" altLang="en-US" sz="2000" dirty="0" smtClean="0">
                <a:solidFill>
                  <a:srgbClr val="000000"/>
                </a:solidFill>
                <a:latin typeface="Arial Unicode MS" pitchFamily="34" charset="-128"/>
                <a:ea typeface="Arial Unicode MS" pitchFamily="34" charset="-128"/>
                <a:cs typeface="Arial Unicode MS" pitchFamily="34" charset="-128"/>
              </a:rPr>
            </a:br>
            <a:r>
              <a:rPr lang="en-US" altLang="en-US" sz="2000" dirty="0" smtClean="0">
                <a:solidFill>
                  <a:srgbClr val="000000"/>
                </a:solidFill>
                <a:latin typeface="Lucida Grande"/>
              </a:rPr>
              <a:t>While the Rachel Carson Trail is blazed with yellow blazes, there will be an occasional missing blaze where a tree has fallen or when you are following a logging road, a power line or gas line; there will be blow downs, washouts, loose gravel and rocks, gullies, and wet stream crossings. </a:t>
            </a:r>
            <a:br>
              <a:rPr lang="en-US" altLang="en-US" sz="2000" dirty="0" smtClean="0">
                <a:solidFill>
                  <a:srgbClr val="000000"/>
                </a:solidFill>
                <a:latin typeface="Lucida Grande"/>
              </a:rPr>
            </a:br>
            <a:r>
              <a:rPr lang="en-US" altLang="en-US" sz="2000" dirty="0" smtClean="0">
                <a:solidFill>
                  <a:srgbClr val="000000"/>
                </a:solidFill>
                <a:latin typeface="Lucida Grande"/>
              </a:rPr>
              <a:t/>
            </a:r>
            <a:br>
              <a:rPr lang="en-US" altLang="en-US" sz="2000" dirty="0" smtClean="0">
                <a:solidFill>
                  <a:srgbClr val="000000"/>
                </a:solidFill>
                <a:latin typeface="Lucida Grande"/>
              </a:rPr>
            </a:br>
            <a:r>
              <a:rPr lang="en-US" altLang="en-US" sz="2000" dirty="0" smtClean="0">
                <a:solidFill>
                  <a:srgbClr val="000000"/>
                </a:solidFill>
                <a:latin typeface="Lucida Grande"/>
              </a:rPr>
              <a:t>Appalachian Trail uses white blazes</a:t>
            </a:r>
            <a:r>
              <a:rPr lang="en-US" altLang="en-US" sz="1800" dirty="0" smtClean="0">
                <a:solidFill>
                  <a:srgbClr val="000000"/>
                </a:solidFill>
                <a:latin typeface="Lucida Grande"/>
              </a:rPr>
              <a:t/>
            </a:r>
            <a:br>
              <a:rPr lang="en-US" altLang="en-US" sz="1800" dirty="0" smtClean="0">
                <a:solidFill>
                  <a:srgbClr val="000000"/>
                </a:solidFill>
                <a:latin typeface="Lucida Grande"/>
              </a:rPr>
            </a:br>
            <a:r>
              <a:rPr lang="en-US" altLang="en-US" sz="1800" dirty="0" smtClean="0">
                <a:solidFill>
                  <a:srgbClr val="000000"/>
                </a:solidFill>
                <a:latin typeface="Lucida Grande"/>
              </a:rPr>
              <a:t>North Country Trail uses blue blazes</a:t>
            </a:r>
            <a:br>
              <a:rPr lang="en-US" altLang="en-US" sz="1800" dirty="0" smtClean="0">
                <a:solidFill>
                  <a:srgbClr val="000000"/>
                </a:solidFill>
                <a:latin typeface="Lucida Grande"/>
              </a:rPr>
            </a:br>
            <a:endParaRPr lang="en-US" altLang="en-US" sz="1800" dirty="0" smtClean="0">
              <a:solidFill>
                <a:srgbClr val="000000"/>
              </a:solidFill>
              <a:latin typeface="Lucida Grande"/>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xmlns="" id="{81205827-BB8F-4600-844F-F7D9E6C842E4}"/>
              </a:ext>
            </a:extLst>
          </p:cNvPr>
          <p:cNvSpPr>
            <a:spLocks noGrp="1" noChangeArrowheads="1"/>
          </p:cNvSpPr>
          <p:nvPr>
            <p:ph type="title" idx="4294967295"/>
          </p:nvPr>
        </p:nvSpPr>
        <p:spPr>
          <a:xfrm>
            <a:off x="1295400" y="609600"/>
            <a:ext cx="6477000" cy="685800"/>
          </a:xfrm>
          <a:noFill/>
        </p:spPr>
        <p:txBody>
          <a:bodyPr/>
          <a:lstStyle/>
          <a:p>
            <a:r>
              <a:rPr lang="en-US" altLang="en-US" sz="2800" b="1" dirty="0"/>
              <a:t>               </a:t>
            </a:r>
            <a:r>
              <a:rPr lang="en-US" altLang="en-US" sz="2000" b="1" dirty="0"/>
              <a:t>Rachel Carson Blazes are in yellow !</a:t>
            </a:r>
          </a:p>
        </p:txBody>
      </p:sp>
      <p:pic>
        <p:nvPicPr>
          <p:cNvPr id="4" name="Picture 3" descr="Yellow-Blazes_from_RC-PP_04-08-19a.jpg"/>
          <p:cNvPicPr>
            <a:picLocks noChangeAspect="1"/>
          </p:cNvPicPr>
          <p:nvPr/>
        </p:nvPicPr>
        <p:blipFill>
          <a:blip r:embed="rId2" cstate="print"/>
          <a:stretch>
            <a:fillRect/>
          </a:stretch>
        </p:blipFill>
        <p:spPr>
          <a:xfrm>
            <a:off x="760095" y="1280160"/>
            <a:ext cx="7623810" cy="4297680"/>
          </a:xfrm>
          <a:prstGeom prst="rect">
            <a:avLst/>
          </a:prstGeom>
        </p:spPr>
      </p:pic>
      <p:pic>
        <p:nvPicPr>
          <p:cNvPr id="5" name="Picture 4" descr="Logo_Picture1.png"/>
          <p:cNvPicPr>
            <a:picLocks noChangeAspect="1"/>
          </p:cNvPicPr>
          <p:nvPr/>
        </p:nvPicPr>
        <p:blipFill>
          <a:blip r:embed="rId3" cstate="print"/>
          <a:stretch>
            <a:fillRect/>
          </a:stretch>
        </p:blipFill>
        <p:spPr>
          <a:xfrm>
            <a:off x="381000" y="304800"/>
            <a:ext cx="2311111" cy="596825"/>
          </a:xfrm>
          <a:prstGeom prst="rect">
            <a:avLst/>
          </a:prstGeom>
        </p:spPr>
      </p:pic>
    </p:spTree>
    <p:extLst>
      <p:ext uri="{BB962C8B-B14F-4D97-AF65-F5344CB8AC3E}">
        <p14:creationId xmlns:p14="http://schemas.microsoft.com/office/powerpoint/2010/main" xmlns="" val="2208162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a:extLst>
              <a:ext uri="{FF2B5EF4-FFF2-40B4-BE49-F238E27FC236}">
                <a16:creationId xmlns:a16="http://schemas.microsoft.com/office/drawing/2014/main" xmlns="" id="{5D98F18A-42BC-4E61-BA57-5F9977AD04A5}"/>
              </a:ext>
            </a:extLst>
          </p:cNvPr>
          <p:cNvGraphicFramePr>
            <a:graphicFrameLocks noChangeAspect="1"/>
          </p:cNvGraphicFramePr>
          <p:nvPr/>
        </p:nvGraphicFramePr>
        <p:xfrm>
          <a:off x="2362200" y="1905000"/>
          <a:ext cx="4565650" cy="4064000"/>
        </p:xfrm>
        <a:graphic>
          <a:graphicData uri="http://schemas.openxmlformats.org/presentationml/2006/ole">
            <p:oleObj spid="_x0000_s1026" name="Photo Editor Photo" r:id="rId3" imgW="10476190" imgH="9326277" progId="MSPhotoEd.3">
              <p:embed/>
            </p:oleObj>
          </a:graphicData>
        </a:graphic>
      </p:graphicFrame>
      <p:sp>
        <p:nvSpPr>
          <p:cNvPr id="35843" name="Rectangle 3">
            <a:extLst>
              <a:ext uri="{FF2B5EF4-FFF2-40B4-BE49-F238E27FC236}">
                <a16:creationId xmlns:a16="http://schemas.microsoft.com/office/drawing/2014/main" xmlns="" id="{6B811665-D87D-4AB0-A4E5-5216CE643276}"/>
              </a:ext>
            </a:extLst>
          </p:cNvPr>
          <p:cNvSpPr>
            <a:spLocks noGrp="1" noChangeArrowheads="1"/>
          </p:cNvSpPr>
          <p:nvPr>
            <p:ph type="title" idx="4294967295"/>
          </p:nvPr>
        </p:nvSpPr>
        <p:spPr>
          <a:xfrm>
            <a:off x="1295400" y="365125"/>
            <a:ext cx="6591300" cy="1325563"/>
          </a:xfrm>
        </p:spPr>
        <p:txBody>
          <a:bodyPr/>
          <a:lstStyle/>
          <a:p>
            <a:r>
              <a:rPr lang="en-US" altLang="en-US" dirty="0"/>
              <a:t>                       </a:t>
            </a:r>
            <a:r>
              <a:rPr lang="en-US" altLang="en-US" b="1" dirty="0">
                <a:solidFill>
                  <a:srgbClr val="0000FF"/>
                </a:solidFill>
              </a:rPr>
              <a:t>Trail Blazes:  </a:t>
            </a:r>
          </a:p>
        </p:txBody>
      </p:sp>
      <p:pic>
        <p:nvPicPr>
          <p:cNvPr id="4" name="Picture 3" descr="Logo_Picture1.png"/>
          <p:cNvPicPr>
            <a:picLocks noChangeAspect="1"/>
          </p:cNvPicPr>
          <p:nvPr/>
        </p:nvPicPr>
        <p:blipFill>
          <a:blip r:embed="rId4" cstate="print"/>
          <a:stretch>
            <a:fillRect/>
          </a:stretch>
        </p:blipFill>
        <p:spPr>
          <a:xfrm>
            <a:off x="762000" y="762000"/>
            <a:ext cx="2311111" cy="5968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lazes-2">
            <a:extLst>
              <a:ext uri="{FF2B5EF4-FFF2-40B4-BE49-F238E27FC236}">
                <a16:creationId xmlns:a16="http://schemas.microsoft.com/office/drawing/2014/main" xmlns="" id="{79CCA176-3BEA-4383-934C-CF90308515E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1200" y="1447800"/>
            <a:ext cx="5562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Rectangle 3">
            <a:extLst>
              <a:ext uri="{FF2B5EF4-FFF2-40B4-BE49-F238E27FC236}">
                <a16:creationId xmlns:a16="http://schemas.microsoft.com/office/drawing/2014/main" xmlns="" id="{A892A7F3-E2FD-4DBB-8A57-EEE3FC17FA19}"/>
              </a:ext>
            </a:extLst>
          </p:cNvPr>
          <p:cNvSpPr>
            <a:spLocks noGrp="1" noChangeArrowheads="1"/>
          </p:cNvSpPr>
          <p:nvPr>
            <p:ph type="title" idx="4294967295"/>
          </p:nvPr>
        </p:nvSpPr>
        <p:spPr>
          <a:xfrm>
            <a:off x="2286000" y="838200"/>
            <a:ext cx="6858000" cy="533400"/>
          </a:xfrm>
        </p:spPr>
        <p:txBody>
          <a:bodyPr/>
          <a:lstStyle/>
          <a:p>
            <a:pPr eaLnBrk="1" hangingPunct="1"/>
            <a:r>
              <a:rPr lang="en-US" altLang="en-US" sz="2400" dirty="0"/>
              <a:t>Creek Blazes – proceed straight across creek</a:t>
            </a:r>
          </a:p>
        </p:txBody>
      </p:sp>
      <p:pic>
        <p:nvPicPr>
          <p:cNvPr id="4" name="Picture 3" descr="Logo_Picture1.png"/>
          <p:cNvPicPr>
            <a:picLocks noChangeAspect="1"/>
          </p:cNvPicPr>
          <p:nvPr/>
        </p:nvPicPr>
        <p:blipFill>
          <a:blip r:embed="rId3" cstate="print"/>
          <a:stretch>
            <a:fillRect/>
          </a:stretch>
        </p:blipFill>
        <p:spPr>
          <a:xfrm>
            <a:off x="304800" y="304800"/>
            <a:ext cx="2311111" cy="59682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lazes-4"/>
          <p:cNvPicPr>
            <a:picLocks noChangeAspect="1" noChangeArrowheads="1"/>
          </p:cNvPicPr>
          <p:nvPr/>
        </p:nvPicPr>
        <p:blipFill>
          <a:blip r:embed="rId2" cstate="print"/>
          <a:srcRect/>
          <a:stretch>
            <a:fillRect/>
          </a:stretch>
        </p:blipFill>
        <p:spPr bwMode="auto">
          <a:xfrm>
            <a:off x="762000" y="1481138"/>
            <a:ext cx="7620000" cy="3895725"/>
          </a:xfrm>
          <a:prstGeom prst="rect">
            <a:avLst/>
          </a:prstGeom>
          <a:noFill/>
          <a:ln w="9525">
            <a:noFill/>
            <a:miter lim="800000"/>
            <a:headEnd/>
            <a:tailEnd/>
          </a:ln>
        </p:spPr>
      </p:pic>
      <p:sp>
        <p:nvSpPr>
          <p:cNvPr id="20483" name="Rectangle 3"/>
          <p:cNvSpPr>
            <a:spLocks noGrp="1" noChangeArrowheads="1"/>
          </p:cNvSpPr>
          <p:nvPr>
            <p:ph type="title" idx="4294967295"/>
          </p:nvPr>
        </p:nvSpPr>
        <p:spPr>
          <a:xfrm>
            <a:off x="685800" y="609600"/>
            <a:ext cx="7772400" cy="762000"/>
          </a:xfrm>
        </p:spPr>
        <p:txBody>
          <a:bodyPr/>
          <a:lstStyle/>
          <a:p>
            <a:pPr eaLnBrk="1" hangingPunct="1"/>
            <a:r>
              <a:rPr lang="en-US" altLang="en-US" sz="2800" smtClean="0"/>
              <a:t>“Horse” blaze – go straight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ower-Grid">
            <a:extLst>
              <a:ext uri="{FF2B5EF4-FFF2-40B4-BE49-F238E27FC236}">
                <a16:creationId xmlns:a16="http://schemas.microsoft.com/office/drawing/2014/main" xmlns="" id="{87FD37B7-0A32-4623-9071-E22B47AC72D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1447800"/>
            <a:ext cx="63246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xmlns="" id="{97F7909B-1ED0-49C2-BC18-A1D4D6EC65D7}"/>
              </a:ext>
            </a:extLst>
          </p:cNvPr>
          <p:cNvSpPr>
            <a:spLocks noGrp="1" noChangeArrowheads="1"/>
          </p:cNvSpPr>
          <p:nvPr>
            <p:ph type="title" idx="4294967295"/>
          </p:nvPr>
        </p:nvSpPr>
        <p:spPr>
          <a:xfrm>
            <a:off x="381000" y="838200"/>
            <a:ext cx="7505700" cy="533400"/>
          </a:xfrm>
        </p:spPr>
        <p:txBody>
          <a:bodyPr>
            <a:normAutofit fontScale="90000"/>
          </a:bodyPr>
          <a:lstStyle/>
          <a:p>
            <a:pPr eaLnBrk="1" hangingPunct="1"/>
            <a:r>
              <a:rPr lang="en-US" altLang="en-US" dirty="0"/>
              <a:t>                               Tower blaze</a:t>
            </a:r>
          </a:p>
        </p:txBody>
      </p:sp>
      <p:pic>
        <p:nvPicPr>
          <p:cNvPr id="4" name="Picture 3" descr="Logo_Picture1.png"/>
          <p:cNvPicPr>
            <a:picLocks noChangeAspect="1"/>
          </p:cNvPicPr>
          <p:nvPr/>
        </p:nvPicPr>
        <p:blipFill>
          <a:blip r:embed="rId3" cstate="print"/>
          <a:stretch>
            <a:fillRect/>
          </a:stretch>
        </p:blipFill>
        <p:spPr>
          <a:xfrm>
            <a:off x="609600" y="304800"/>
            <a:ext cx="2311111" cy="59682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xmlns="" id="{7E17E726-46C1-45A9-9909-27E336C6DB5B}"/>
              </a:ext>
            </a:extLst>
          </p:cNvPr>
          <p:cNvSpPr>
            <a:spLocks noGrp="1" noChangeArrowheads="1"/>
          </p:cNvSpPr>
          <p:nvPr>
            <p:ph type="title" idx="4294967295"/>
          </p:nvPr>
        </p:nvSpPr>
        <p:spPr>
          <a:xfrm>
            <a:off x="3429000" y="609600"/>
            <a:ext cx="4457700" cy="762000"/>
          </a:xfrm>
        </p:spPr>
        <p:txBody>
          <a:bodyPr>
            <a:normAutofit fontScale="90000"/>
          </a:bodyPr>
          <a:lstStyle/>
          <a:p>
            <a:pPr eaLnBrk="1" hangingPunct="1"/>
            <a:r>
              <a:rPr lang="en-US" altLang="en-US" dirty="0" smtClean="0"/>
              <a:t>A </a:t>
            </a:r>
            <a:r>
              <a:rPr lang="en-US" altLang="en-US" dirty="0"/>
              <a:t>Ground </a:t>
            </a:r>
            <a:r>
              <a:rPr lang="en-US" altLang="en-US" dirty="0" smtClean="0"/>
              <a:t>blaze  - near the last check point in 2022</a:t>
            </a:r>
            <a:endParaRPr lang="en-US" altLang="en-US" dirty="0"/>
          </a:p>
        </p:txBody>
      </p:sp>
      <p:pic>
        <p:nvPicPr>
          <p:cNvPr id="4" name="Picture 3" descr="Logo_Picture1.png"/>
          <p:cNvPicPr>
            <a:picLocks noChangeAspect="1"/>
          </p:cNvPicPr>
          <p:nvPr/>
        </p:nvPicPr>
        <p:blipFill>
          <a:blip r:embed="rId2" cstate="print"/>
          <a:stretch>
            <a:fillRect/>
          </a:stretch>
        </p:blipFill>
        <p:spPr>
          <a:xfrm>
            <a:off x="838200" y="457200"/>
            <a:ext cx="2311111" cy="596825"/>
          </a:xfrm>
          <a:prstGeom prst="rect">
            <a:avLst/>
          </a:prstGeom>
        </p:spPr>
      </p:pic>
      <p:pic>
        <p:nvPicPr>
          <p:cNvPr id="6" name="Picture 5" descr="eHill_blaze_48120339213_d692154c76_k.jpg"/>
          <p:cNvPicPr>
            <a:picLocks noChangeAspect="1"/>
          </p:cNvPicPr>
          <p:nvPr/>
        </p:nvPicPr>
        <p:blipFill>
          <a:blip r:embed="rId3" cstate="print"/>
          <a:stretch>
            <a:fillRect/>
          </a:stretch>
        </p:blipFill>
        <p:spPr>
          <a:xfrm>
            <a:off x="2286000" y="1828800"/>
            <a:ext cx="5181600" cy="44196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xmlns="" id="{7E17E726-46C1-45A9-9909-27E336C6DB5B}"/>
              </a:ext>
            </a:extLst>
          </p:cNvPr>
          <p:cNvSpPr>
            <a:spLocks noGrp="1" noChangeArrowheads="1"/>
          </p:cNvSpPr>
          <p:nvPr>
            <p:ph type="title" idx="4294967295"/>
          </p:nvPr>
        </p:nvSpPr>
        <p:spPr>
          <a:xfrm>
            <a:off x="3352800" y="609600"/>
            <a:ext cx="4457700" cy="990600"/>
          </a:xfrm>
        </p:spPr>
        <p:txBody>
          <a:bodyPr>
            <a:normAutofit/>
          </a:bodyPr>
          <a:lstStyle/>
          <a:p>
            <a:pPr eaLnBrk="1" hangingPunct="1"/>
            <a:r>
              <a:rPr lang="en-US" altLang="en-US" sz="2400" b="1" dirty="0" smtClean="0"/>
              <a:t>Left or Right Turn Depending on Where Coming From </a:t>
            </a:r>
            <a:endParaRPr lang="en-US" altLang="en-US" sz="2400" b="1" dirty="0"/>
          </a:p>
        </p:txBody>
      </p:sp>
      <p:pic>
        <p:nvPicPr>
          <p:cNvPr id="4" name="Picture 3" descr="Logo_Picture1.png"/>
          <p:cNvPicPr>
            <a:picLocks noChangeAspect="1"/>
          </p:cNvPicPr>
          <p:nvPr/>
        </p:nvPicPr>
        <p:blipFill>
          <a:blip r:embed="rId2" cstate="print"/>
          <a:stretch>
            <a:fillRect/>
          </a:stretch>
        </p:blipFill>
        <p:spPr>
          <a:xfrm>
            <a:off x="838200" y="457200"/>
            <a:ext cx="2311111" cy="596825"/>
          </a:xfrm>
          <a:prstGeom prst="rect">
            <a:avLst/>
          </a:prstGeom>
        </p:spPr>
      </p:pic>
      <p:pic>
        <p:nvPicPr>
          <p:cNvPr id="5" name="Picture 2" descr="C:\Documents and Settings\sauersps\My Documents\My Pictures\Pictures\Rachel-Carson-Hikes\email-sized\Blazes-2X_Altermoor_P3151625.jpg"/>
          <p:cNvPicPr>
            <a:picLocks noChangeAspect="1" noChangeArrowheads="1"/>
          </p:cNvPicPr>
          <p:nvPr/>
        </p:nvPicPr>
        <p:blipFill>
          <a:blip r:embed="rId3" cstate="print"/>
          <a:srcRect/>
          <a:stretch>
            <a:fillRect/>
          </a:stretch>
        </p:blipFill>
        <p:spPr bwMode="auto">
          <a:xfrm>
            <a:off x="2514600" y="1524000"/>
            <a:ext cx="4953000" cy="48768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29699" name="TextBox 9"/>
          <p:cNvSpPr txBox="1">
            <a:spLocks noChangeArrowheads="1"/>
          </p:cNvSpPr>
          <p:nvPr/>
        </p:nvSpPr>
        <p:spPr bwMode="auto">
          <a:xfrm>
            <a:off x="533400" y="968375"/>
            <a:ext cx="8458200" cy="769938"/>
          </a:xfrm>
          <a:prstGeom prst="rect">
            <a:avLst/>
          </a:prstGeom>
          <a:noFill/>
          <a:ln w="9525">
            <a:noFill/>
            <a:miter lim="800000"/>
            <a:headEnd/>
            <a:tailEnd/>
          </a:ln>
        </p:spPr>
        <p:txBody>
          <a:bodyPr>
            <a:spAutoFit/>
          </a:bodyPr>
          <a:lstStyle/>
          <a:p>
            <a:pPr algn="ctr"/>
            <a:r>
              <a:rPr lang="en-US" altLang="en-US" sz="4400">
                <a:latin typeface="Phosphate Solid" pitchFamily="2" charset="0"/>
                <a:ea typeface="Ayuthaya" pitchFamily="2" charset="-34"/>
                <a:cs typeface="Phosphate Solid" pitchFamily="2" charset="0"/>
              </a:rPr>
              <a:t>The Day Before the challenge</a:t>
            </a:r>
          </a:p>
        </p:txBody>
      </p:sp>
      <p:sp>
        <p:nvSpPr>
          <p:cNvPr id="2" name="TextBox 1">
            <a:extLst>
              <a:ext uri="{FF2B5EF4-FFF2-40B4-BE49-F238E27FC236}">
                <a16:creationId xmlns:a16="http://schemas.microsoft.com/office/drawing/2014/main" xmlns="" id="{B41A2291-F50C-924F-BB8F-B17F2EA75A11}"/>
              </a:ext>
            </a:extLst>
          </p:cNvPr>
          <p:cNvSpPr txBox="1"/>
          <p:nvPr/>
        </p:nvSpPr>
        <p:spPr>
          <a:xfrm>
            <a:off x="1143000" y="2362200"/>
            <a:ext cx="6705600" cy="310832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800100" indent="-34290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lvl="1">
              <a:buFont typeface="Courier New" panose="02070309020205020404" pitchFamily="49" charset="0"/>
              <a:buChar char="o"/>
              <a:defRPr/>
            </a:pPr>
            <a:r>
              <a:rPr lang="en-US" altLang="en-US" sz="2800" dirty="0">
                <a:solidFill>
                  <a:srgbClr val="FFFFFF"/>
                </a:solidFill>
                <a:latin typeface="Calibri" panose="020F0502020204030204" pitchFamily="34" charset="0"/>
              </a:rPr>
              <a:t>HYDRATE – no matter the weather</a:t>
            </a:r>
          </a:p>
          <a:p>
            <a:pPr marL="457200" lvl="1" indent="0">
              <a:defRPr/>
            </a:pPr>
            <a:endParaRPr lang="en-US" altLang="en-US" sz="2800" dirty="0">
              <a:solidFill>
                <a:srgbClr val="FFFFFF"/>
              </a:solidFill>
              <a:latin typeface="Calibri" panose="020F0502020204030204" pitchFamily="34" charset="0"/>
            </a:endParaRPr>
          </a:p>
          <a:p>
            <a:pPr lvl="1">
              <a:buFont typeface="Courier New" panose="02070309020205020404" pitchFamily="49" charset="0"/>
              <a:buChar char="o"/>
              <a:defRPr/>
            </a:pPr>
            <a:r>
              <a:rPr lang="en-US" altLang="en-US" sz="2800" dirty="0">
                <a:solidFill>
                  <a:srgbClr val="FFFFFF"/>
                </a:solidFill>
                <a:latin typeface="Calibri" panose="020F0502020204030204" pitchFamily="34" charset="0"/>
              </a:rPr>
              <a:t>Eat Well (carb loading is a thing)</a:t>
            </a:r>
          </a:p>
          <a:p>
            <a:pPr lvl="1">
              <a:defRPr/>
            </a:pPr>
            <a:endParaRPr lang="en-US" altLang="en-US" sz="2800" dirty="0">
              <a:solidFill>
                <a:srgbClr val="FFFFFF"/>
              </a:solidFill>
              <a:latin typeface="Calibri" panose="020F0502020204030204" pitchFamily="34" charset="0"/>
            </a:endParaRPr>
          </a:p>
          <a:p>
            <a:pPr lvl="1">
              <a:buFont typeface="Courier New" panose="02070309020205020404" pitchFamily="49" charset="0"/>
              <a:buChar char="o"/>
              <a:defRPr/>
            </a:pPr>
            <a:r>
              <a:rPr lang="en-US" altLang="en-US" sz="2800" dirty="0">
                <a:solidFill>
                  <a:srgbClr val="FFFFFF"/>
                </a:solidFill>
                <a:latin typeface="Calibri" panose="020F0502020204030204" pitchFamily="34" charset="0"/>
              </a:rPr>
              <a:t>Pack your bag, check your gear</a:t>
            </a:r>
          </a:p>
          <a:p>
            <a:pPr lvl="1">
              <a:buFont typeface="Courier New" panose="02070309020205020404" pitchFamily="49" charset="0"/>
              <a:buChar char="o"/>
              <a:defRPr/>
            </a:pPr>
            <a:endParaRPr lang="en-US" altLang="en-US" sz="2800" dirty="0">
              <a:solidFill>
                <a:srgbClr val="FFFFFF"/>
              </a:solidFill>
              <a:latin typeface="Calibri" panose="020F0502020204030204" pitchFamily="34" charset="0"/>
            </a:endParaRPr>
          </a:p>
          <a:p>
            <a:pPr lvl="1">
              <a:buFont typeface="Courier New" panose="02070309020205020404" pitchFamily="49" charset="0"/>
              <a:buChar char="o"/>
              <a:defRPr/>
            </a:pPr>
            <a:r>
              <a:rPr lang="en-US" altLang="en-US" sz="2800" dirty="0">
                <a:solidFill>
                  <a:srgbClr val="FFFFFF"/>
                </a:solidFill>
                <a:latin typeface="Calibri" panose="020F0502020204030204" pitchFamily="34" charset="0"/>
              </a:rPr>
              <a:t>Get a good night’s rest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838200" y="723900"/>
            <a:ext cx="4572000" cy="6096000"/>
          </a:xfrm>
          <a:prstGeom prst="rect">
            <a:avLst/>
          </a:prstGeom>
          <a:noFill/>
          <a:ln w="9525">
            <a:noFill/>
            <a:miter lim="800000"/>
            <a:headEnd/>
            <a:tailEnd/>
          </a:ln>
        </p:spPr>
      </p:pic>
      <p:sp>
        <p:nvSpPr>
          <p:cNvPr id="30724" name="TextBox 9"/>
          <p:cNvSpPr txBox="1">
            <a:spLocks noChangeArrowheads="1"/>
          </p:cNvSpPr>
          <p:nvPr/>
        </p:nvSpPr>
        <p:spPr bwMode="auto">
          <a:xfrm>
            <a:off x="533400" y="968375"/>
            <a:ext cx="8458200" cy="830263"/>
          </a:xfrm>
          <a:prstGeom prst="rect">
            <a:avLst/>
          </a:prstGeom>
          <a:noFill/>
          <a:ln w="9525">
            <a:noFill/>
            <a:miter lim="800000"/>
            <a:headEnd/>
            <a:tailEnd/>
          </a:ln>
        </p:spPr>
        <p:txBody>
          <a:bodyPr>
            <a:spAutoFit/>
          </a:bodyPr>
          <a:lstStyle/>
          <a:p>
            <a:pPr algn="ctr"/>
            <a:r>
              <a:rPr lang="en-US" altLang="en-US" sz="4800">
                <a:solidFill>
                  <a:schemeClr val="bg1"/>
                </a:solidFill>
                <a:latin typeface="Phosphate Solid" pitchFamily="2" charset="0"/>
                <a:ea typeface="Ayuthaya" pitchFamily="2" charset="-34"/>
                <a:cs typeface="Phosphate Solid" pitchFamily="2" charset="0"/>
              </a:rPr>
              <a:t>Day Before the</a:t>
            </a:r>
            <a:r>
              <a:rPr lang="en-US" altLang="en-US" sz="4800">
                <a:latin typeface="Phosphate Solid" pitchFamily="2" charset="0"/>
                <a:ea typeface="Ayuthaya" pitchFamily="2" charset="-34"/>
                <a:cs typeface="Phosphate Solid" pitchFamily="2" charset="0"/>
              </a:rPr>
              <a:t> Challenge</a:t>
            </a:r>
          </a:p>
        </p:txBody>
      </p:sp>
      <p:sp>
        <p:nvSpPr>
          <p:cNvPr id="2" name="TextBox 1">
            <a:extLst>
              <a:ext uri="{FF2B5EF4-FFF2-40B4-BE49-F238E27FC236}">
                <a16:creationId xmlns:a16="http://schemas.microsoft.com/office/drawing/2014/main" xmlns="" id="{B41A2291-F50C-924F-BB8F-B17F2EA75A11}"/>
              </a:ext>
            </a:extLst>
          </p:cNvPr>
          <p:cNvSpPr txBox="1"/>
          <p:nvPr/>
        </p:nvSpPr>
        <p:spPr>
          <a:xfrm>
            <a:off x="1219200" y="1798638"/>
            <a:ext cx="7162800" cy="1938992"/>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800100" indent="-34290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457200" lvl="1" indent="0">
              <a:defRPr/>
            </a:pPr>
            <a:r>
              <a:rPr lang="en-US" altLang="en-US" dirty="0">
                <a:solidFill>
                  <a:srgbClr val="FFFFFF"/>
                </a:solidFill>
                <a:latin typeface="American Typewriter" panose="02090604020004020304" pitchFamily="18" charset="77"/>
              </a:rPr>
              <a:t>You have the opportunity to check-In and pick up your fob the night before at North Park at the Harmar Shelter (by swimming pool) between 5 – 8 p.m.</a:t>
            </a:r>
          </a:p>
        </p:txBody>
      </p:sp>
      <p:pic>
        <p:nvPicPr>
          <p:cNvPr id="30726" name="Picture 5"/>
          <p:cNvPicPr>
            <a:picLocks noChangeAspect="1" noChangeArrowheads="1"/>
          </p:cNvPicPr>
          <p:nvPr/>
        </p:nvPicPr>
        <p:blipFill>
          <a:blip r:embed="rId4" cstate="print"/>
          <a:srcRect/>
          <a:stretch>
            <a:fillRect/>
          </a:stretch>
        </p:blipFill>
        <p:spPr bwMode="auto">
          <a:xfrm>
            <a:off x="5588000" y="3368298"/>
            <a:ext cx="2946400" cy="2575302"/>
          </a:xfrm>
          <a:prstGeom prst="rect">
            <a:avLst/>
          </a:prstGeom>
          <a:noFill/>
          <a:ln w="9525">
            <a:noFill/>
            <a:miter lim="800000"/>
            <a:headEnd/>
            <a:tailEnd/>
          </a:ln>
        </p:spPr>
      </p:pic>
      <p:sp>
        <p:nvSpPr>
          <p:cNvPr id="30727" name="TextBox 6"/>
          <p:cNvSpPr txBox="1">
            <a:spLocks noChangeArrowheads="1"/>
          </p:cNvSpPr>
          <p:nvPr/>
        </p:nvSpPr>
        <p:spPr bwMode="auto">
          <a:xfrm>
            <a:off x="5753100" y="5791200"/>
            <a:ext cx="2628900" cy="830263"/>
          </a:xfrm>
          <a:prstGeom prst="rect">
            <a:avLst/>
          </a:prstGeom>
          <a:noFill/>
          <a:ln w="9525">
            <a:noFill/>
            <a:miter lim="800000"/>
            <a:headEnd/>
            <a:tailEnd/>
          </a:ln>
        </p:spPr>
        <p:txBody>
          <a:bodyPr>
            <a:spAutoFit/>
          </a:bodyPr>
          <a:lstStyle/>
          <a:p>
            <a:pPr algn="ctr"/>
            <a:r>
              <a:rPr lang="en-US" altLang="en-US" b="1">
                <a:latin typeface="American Typewriter" pitchFamily="18" charset="0"/>
              </a:rPr>
              <a:t>HYDRATE some more.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EB20DE-9A86-42F7-8DF1-CD9A73F6330C}"/>
              </a:ext>
            </a:extLst>
          </p:cNvPr>
          <p:cNvSpPr txBox="1"/>
          <p:nvPr/>
        </p:nvSpPr>
        <p:spPr>
          <a:xfrm>
            <a:off x="990600" y="914400"/>
            <a:ext cx="7772400" cy="6063198"/>
          </a:xfrm>
          <a:prstGeom prst="rect">
            <a:avLst/>
          </a:prstGeom>
          <a:noFill/>
        </p:spPr>
        <p:txBody>
          <a:bodyPr wrap="square" rtlCol="0">
            <a:spAutoFit/>
          </a:bodyPr>
          <a:lstStyle/>
          <a:p>
            <a:r>
              <a:rPr lang="en-US" sz="2800" dirty="0"/>
              <a:t>Rachel Carson Trails Community – Who are we?</a:t>
            </a:r>
          </a:p>
          <a:p>
            <a:pPr marL="285750" indent="-285750">
              <a:buFont typeface="Arial" panose="020B0604020202020204" pitchFamily="34" charset="0"/>
              <a:buChar char="•"/>
            </a:pPr>
            <a:r>
              <a:rPr lang="en-US" b="1" dirty="0" smtClean="0">
                <a:solidFill>
                  <a:srgbClr val="FF0000"/>
                </a:solidFill>
              </a:rPr>
              <a:t>We </a:t>
            </a:r>
            <a:r>
              <a:rPr lang="en-US" b="1" dirty="0">
                <a:solidFill>
                  <a:srgbClr val="FF0000"/>
                </a:solidFill>
              </a:rPr>
              <a:t>are all volunteers  </a:t>
            </a:r>
          </a:p>
          <a:p>
            <a:pPr marL="285750" indent="-285750">
              <a:buFont typeface="Arial" panose="020B0604020202020204" pitchFamily="34" charset="0"/>
              <a:buChar char="•"/>
            </a:pPr>
            <a:r>
              <a:rPr lang="en-US" dirty="0"/>
              <a:t>Committed to creating, maintaining, and promoting trails and getting folks outside </a:t>
            </a:r>
          </a:p>
          <a:p>
            <a:pPr marL="285750" indent="-285750">
              <a:buFont typeface="Arial" panose="020B0604020202020204" pitchFamily="34" charset="0"/>
              <a:buChar char="•"/>
            </a:pPr>
            <a:r>
              <a:rPr lang="en-US" dirty="0"/>
              <a:t>Maintains 180+ miles of trails in Western PA</a:t>
            </a:r>
          </a:p>
          <a:p>
            <a:pPr marL="285750" indent="-285750">
              <a:buFont typeface="Arial" panose="020B0604020202020204" pitchFamily="34" charset="0"/>
              <a:buChar char="•"/>
            </a:pPr>
            <a:r>
              <a:rPr lang="en-US" dirty="0"/>
              <a:t>Become a member, volunteer and donate with us </a:t>
            </a:r>
            <a:r>
              <a:rPr lang="en-US" dirty="0">
                <a:hlinkClick r:id="rId2"/>
              </a:rPr>
              <a:t>https://</a:t>
            </a:r>
            <a:r>
              <a:rPr lang="en-US" dirty="0" smtClean="0">
                <a:hlinkClick r:id="rId2"/>
              </a:rPr>
              <a:t>www.rachelcarsontrails.org</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Many Trails, One Community is a collaborative effort to build and enhance a network of community hiking trails throughout Western Pennsylvania.  The program builds on the RCTC’s tradition of hikers creating partnerships to connect destinations and assets with </a:t>
            </a:r>
            <a:r>
              <a:rPr lang="en-US" dirty="0" err="1" smtClean="0"/>
              <a:t>walkable</a:t>
            </a:r>
            <a:r>
              <a:rPr lang="en-US" dirty="0" smtClean="0"/>
              <a:t> routes.</a:t>
            </a:r>
          </a:p>
          <a:p>
            <a:pPr marL="285750" indent="-285750">
              <a:buFont typeface="Arial" panose="020B0604020202020204" pitchFamily="34" charset="0"/>
              <a:buChar char="•"/>
            </a:pPr>
            <a:r>
              <a:rPr lang="en-US" dirty="0" smtClean="0"/>
              <a:t>For more information or to join a working group please contact the RCTC Trail Development Program manager John Stephen at john.stephen@rachelcarsontrails.org or 412-606-7149.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098" name="Picture 2" descr="MTOC">
            <a:extLst>
              <a:ext uri="{FF2B5EF4-FFF2-40B4-BE49-F238E27FC236}">
                <a16:creationId xmlns:a16="http://schemas.microsoft.com/office/drawing/2014/main" xmlns="" id="{3F064F00-E833-4641-900E-39BCDBFB247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2286000"/>
            <a:ext cx="1666875"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Logo_Picture1.png"/>
          <p:cNvPicPr>
            <a:picLocks noChangeAspect="1"/>
          </p:cNvPicPr>
          <p:nvPr/>
        </p:nvPicPr>
        <p:blipFill>
          <a:blip r:embed="rId4" cstate="print"/>
          <a:stretch>
            <a:fillRect/>
          </a:stretch>
        </p:blipFill>
        <p:spPr>
          <a:xfrm>
            <a:off x="457200" y="381000"/>
            <a:ext cx="2311111" cy="596825"/>
          </a:xfrm>
          <a:prstGeom prst="rect">
            <a:avLst/>
          </a:prstGeom>
        </p:spPr>
      </p:pic>
    </p:spTree>
    <p:extLst>
      <p:ext uri="{BB962C8B-B14F-4D97-AF65-F5344CB8AC3E}">
        <p14:creationId xmlns:p14="http://schemas.microsoft.com/office/powerpoint/2010/main" xmlns="" val="3466555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pic>
        <p:nvPicPr>
          <p:cNvPr id="33795" name="Picture 2"/>
          <p:cNvPicPr>
            <a:picLocks noChangeAspect="1" noChangeArrowheads="1"/>
          </p:cNvPicPr>
          <p:nvPr/>
        </p:nvPicPr>
        <p:blipFill>
          <a:blip r:embed="rId3" cstate="print"/>
          <a:srcRect/>
          <a:stretch>
            <a:fillRect/>
          </a:stretch>
        </p:blipFill>
        <p:spPr bwMode="auto">
          <a:xfrm>
            <a:off x="228600" y="914400"/>
            <a:ext cx="4876800" cy="3657600"/>
          </a:xfrm>
          <a:prstGeom prst="rect">
            <a:avLst/>
          </a:prstGeom>
          <a:noFill/>
          <a:ln w="9525">
            <a:noFill/>
            <a:miter lim="800000"/>
            <a:headEnd/>
            <a:tailEnd/>
          </a:ln>
        </p:spPr>
      </p:pic>
      <p:pic>
        <p:nvPicPr>
          <p:cNvPr id="33796" name="Picture 6"/>
          <p:cNvPicPr>
            <a:picLocks noChangeAspect="1" noChangeArrowheads="1"/>
          </p:cNvPicPr>
          <p:nvPr/>
        </p:nvPicPr>
        <p:blipFill>
          <a:blip r:embed="rId4" cstate="print"/>
          <a:srcRect/>
          <a:stretch>
            <a:fillRect/>
          </a:stretch>
        </p:blipFill>
        <p:spPr bwMode="auto">
          <a:xfrm>
            <a:off x="3429000" y="2552700"/>
            <a:ext cx="5384800" cy="4038600"/>
          </a:xfrm>
          <a:prstGeom prst="rect">
            <a:avLst/>
          </a:prstGeom>
          <a:noFill/>
          <a:ln w="9525">
            <a:noFill/>
            <a:miter lim="800000"/>
            <a:headEnd/>
            <a:tailEnd/>
          </a:ln>
        </p:spPr>
      </p:pic>
      <p:sp>
        <p:nvSpPr>
          <p:cNvPr id="33797" name="TextBox 9"/>
          <p:cNvSpPr txBox="1">
            <a:spLocks noChangeArrowheads="1"/>
          </p:cNvSpPr>
          <p:nvPr/>
        </p:nvSpPr>
        <p:spPr bwMode="auto">
          <a:xfrm>
            <a:off x="152400" y="1303338"/>
            <a:ext cx="4724400" cy="923330"/>
          </a:xfrm>
          <a:prstGeom prst="rect">
            <a:avLst/>
          </a:prstGeom>
          <a:noFill/>
          <a:ln w="9525">
            <a:noFill/>
            <a:miter lim="800000"/>
            <a:headEnd/>
            <a:tailEnd/>
          </a:ln>
        </p:spPr>
        <p:txBody>
          <a:bodyPr>
            <a:spAutoFit/>
          </a:bodyPr>
          <a:lstStyle/>
          <a:p>
            <a:pPr algn="ctr"/>
            <a:r>
              <a:rPr lang="en-US" altLang="en-US" dirty="0">
                <a:solidFill>
                  <a:schemeClr val="bg1"/>
                </a:solidFill>
                <a:latin typeface="Phosphate Solid" pitchFamily="2" charset="0"/>
              </a:rPr>
              <a:t>If you can’t make it the night before, you can register before the crack of dawn</a:t>
            </a:r>
          </a:p>
          <a:p>
            <a:pPr algn="ctr"/>
            <a:r>
              <a:rPr lang="en-US" b="1" dirty="0">
                <a:solidFill>
                  <a:schemeClr val="bg1"/>
                </a:solidFill>
              </a:rPr>
              <a:t>Registration opens at 5:00 AM.</a:t>
            </a:r>
            <a:endParaRPr lang="en-US" altLang="en-US" b="1" dirty="0">
              <a:solidFill>
                <a:schemeClr val="bg1"/>
              </a:solidFill>
              <a:latin typeface="Phosphate Solid"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5843" name="TextBox 9"/>
          <p:cNvSpPr txBox="1">
            <a:spLocks noChangeArrowheads="1"/>
          </p:cNvSpPr>
          <p:nvPr/>
        </p:nvSpPr>
        <p:spPr bwMode="auto">
          <a:xfrm>
            <a:off x="533400" y="685800"/>
            <a:ext cx="8458200" cy="646331"/>
          </a:xfrm>
          <a:prstGeom prst="rect">
            <a:avLst/>
          </a:prstGeom>
          <a:noFill/>
          <a:ln w="9525">
            <a:noFill/>
            <a:miter lim="800000"/>
            <a:headEnd/>
            <a:tailEnd/>
          </a:ln>
        </p:spPr>
        <p:txBody>
          <a:bodyPr wrap="square">
            <a:spAutoFit/>
          </a:bodyPr>
          <a:lstStyle/>
          <a:p>
            <a:pPr algn="ctr"/>
            <a:r>
              <a:rPr lang="en-US" altLang="en-US" dirty="0" smtClean="0">
                <a:solidFill>
                  <a:srgbClr val="0000FF"/>
                </a:solidFill>
                <a:latin typeface="Phosphate Solid" pitchFamily="2" charset="0"/>
              </a:rPr>
              <a:t>Please make sure that your FOB (Tracking Tag) is read / Hear your number &amp; name  at the start, at the finish, and at each check point ! </a:t>
            </a:r>
            <a:endParaRPr lang="en-US" altLang="en-US" dirty="0">
              <a:solidFill>
                <a:srgbClr val="0000FF"/>
              </a:solidFill>
              <a:latin typeface="Phosphate Solid" pitchFamily="2" charset="0"/>
            </a:endParaRPr>
          </a:p>
        </p:txBody>
      </p:sp>
      <p:pic>
        <p:nvPicPr>
          <p:cNvPr id="5" name="Picture 4" descr="eFOB-Pants_P3120560.jpg"/>
          <p:cNvPicPr>
            <a:picLocks noChangeAspect="1"/>
          </p:cNvPicPr>
          <p:nvPr/>
        </p:nvPicPr>
        <p:blipFill>
          <a:blip r:embed="rId3" cstate="print"/>
          <a:stretch>
            <a:fillRect/>
          </a:stretch>
        </p:blipFill>
        <p:spPr>
          <a:xfrm>
            <a:off x="762000" y="1447800"/>
            <a:ext cx="3352800" cy="4343400"/>
          </a:xfrm>
          <a:prstGeom prst="rect">
            <a:avLst/>
          </a:prstGeom>
        </p:spPr>
      </p:pic>
      <p:pic>
        <p:nvPicPr>
          <p:cNvPr id="6" name="Picture 5" descr="eFOB-Finish_41242030150_6f02b5c96c_k.jpg"/>
          <p:cNvPicPr>
            <a:picLocks noChangeAspect="1"/>
          </p:cNvPicPr>
          <p:nvPr/>
        </p:nvPicPr>
        <p:blipFill>
          <a:blip r:embed="rId4" cstate="print"/>
          <a:stretch>
            <a:fillRect/>
          </a:stretch>
        </p:blipFill>
        <p:spPr>
          <a:xfrm>
            <a:off x="4495800" y="1447800"/>
            <a:ext cx="3931262" cy="43434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5843" name="TextBox 9"/>
          <p:cNvSpPr txBox="1">
            <a:spLocks noChangeArrowheads="1"/>
          </p:cNvSpPr>
          <p:nvPr/>
        </p:nvSpPr>
        <p:spPr bwMode="auto">
          <a:xfrm>
            <a:off x="533400" y="685800"/>
            <a:ext cx="8458200" cy="923330"/>
          </a:xfrm>
          <a:prstGeom prst="rect">
            <a:avLst/>
          </a:prstGeom>
          <a:noFill/>
          <a:ln w="9525">
            <a:noFill/>
            <a:miter lim="800000"/>
            <a:headEnd/>
            <a:tailEnd/>
          </a:ln>
        </p:spPr>
        <p:txBody>
          <a:bodyPr wrap="square">
            <a:spAutoFit/>
          </a:bodyPr>
          <a:lstStyle/>
          <a:p>
            <a:pPr algn="ctr"/>
            <a:r>
              <a:rPr lang="en-US" altLang="en-US" dirty="0">
                <a:latin typeface="Phosphate Solid" pitchFamily="2" charset="0"/>
              </a:rPr>
              <a:t>The Big Day – as soon as dawn breaks</a:t>
            </a:r>
          </a:p>
          <a:p>
            <a:pPr algn="ctr"/>
            <a:r>
              <a:rPr lang="en-US" altLang="en-US" dirty="0">
                <a:latin typeface="Phosphate Solid" pitchFamily="2" charset="0"/>
              </a:rPr>
              <a:t>Scan in at the beginning and each rest area</a:t>
            </a:r>
          </a:p>
          <a:p>
            <a:pPr algn="ctr"/>
            <a:r>
              <a:rPr lang="en-US" altLang="en-US" dirty="0">
                <a:solidFill>
                  <a:srgbClr val="0000FF"/>
                </a:solidFill>
                <a:latin typeface="Phosphate Solid" pitchFamily="2" charset="0"/>
              </a:rPr>
              <a:t>Make sure that your FOB is read / Hear your number &amp; name! </a:t>
            </a:r>
          </a:p>
        </p:txBody>
      </p:sp>
      <p:pic>
        <p:nvPicPr>
          <p:cNvPr id="35844" name="Picture 4" descr="start2"/>
          <p:cNvPicPr>
            <a:picLocks noChangeAspect="1" noChangeArrowheads="1"/>
          </p:cNvPicPr>
          <p:nvPr/>
        </p:nvPicPr>
        <p:blipFill>
          <a:blip r:embed="rId3" cstate="print"/>
          <a:srcRect/>
          <a:stretch>
            <a:fillRect/>
          </a:stretch>
        </p:blipFill>
        <p:spPr bwMode="auto">
          <a:xfrm>
            <a:off x="1524000" y="1676400"/>
            <a:ext cx="6426200" cy="46482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8915" name="TextBox 9"/>
          <p:cNvSpPr txBox="1">
            <a:spLocks noChangeArrowheads="1"/>
          </p:cNvSpPr>
          <p:nvPr/>
        </p:nvSpPr>
        <p:spPr bwMode="auto">
          <a:xfrm>
            <a:off x="533400" y="968375"/>
            <a:ext cx="8458200" cy="400110"/>
          </a:xfrm>
          <a:prstGeom prst="rect">
            <a:avLst/>
          </a:prstGeom>
          <a:noFill/>
          <a:ln w="9525">
            <a:noFill/>
            <a:miter lim="800000"/>
            <a:headEnd/>
            <a:tailEnd/>
          </a:ln>
        </p:spPr>
        <p:txBody>
          <a:bodyPr>
            <a:spAutoFit/>
          </a:bodyPr>
          <a:lstStyle/>
          <a:p>
            <a:pPr algn="ctr"/>
            <a:r>
              <a:rPr lang="en-US" altLang="en-US" sz="2000" b="1" dirty="0">
                <a:solidFill>
                  <a:srgbClr val="0000FF"/>
                </a:solidFill>
                <a:latin typeface="Phosphate Solid" pitchFamily="2" charset="0"/>
              </a:rPr>
              <a:t>Check Point – Remember to Scan In</a:t>
            </a:r>
          </a:p>
        </p:txBody>
      </p:sp>
      <p:pic>
        <p:nvPicPr>
          <p:cNvPr id="5" name="Picture 4" descr="eCheck-Point_52158147050_ba8f7d1ff8_k.jpg"/>
          <p:cNvPicPr>
            <a:picLocks noChangeAspect="1"/>
          </p:cNvPicPr>
          <p:nvPr/>
        </p:nvPicPr>
        <p:blipFill>
          <a:blip r:embed="rId3" cstate="print"/>
          <a:stretch>
            <a:fillRect/>
          </a:stretch>
        </p:blipFill>
        <p:spPr>
          <a:xfrm>
            <a:off x="1295400" y="1828800"/>
            <a:ext cx="6400800" cy="404622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9939" name="TextBox 9"/>
          <p:cNvSpPr txBox="1">
            <a:spLocks noChangeArrowheads="1"/>
          </p:cNvSpPr>
          <p:nvPr/>
        </p:nvSpPr>
        <p:spPr bwMode="auto">
          <a:xfrm>
            <a:off x="917575" y="968375"/>
            <a:ext cx="7689850" cy="954107"/>
          </a:xfrm>
          <a:prstGeom prst="rect">
            <a:avLst/>
          </a:prstGeom>
          <a:noFill/>
          <a:ln w="9525">
            <a:noFill/>
            <a:miter lim="800000"/>
            <a:headEnd/>
            <a:tailEnd/>
          </a:ln>
        </p:spPr>
        <p:txBody>
          <a:bodyPr>
            <a:spAutoFit/>
          </a:bodyPr>
          <a:lstStyle/>
          <a:p>
            <a:pPr algn="ctr"/>
            <a:r>
              <a:rPr lang="en-US" altLang="en-US" sz="2000" b="1" dirty="0">
                <a:solidFill>
                  <a:srgbClr val="0000FF"/>
                </a:solidFill>
                <a:latin typeface="Phosphate Solid" pitchFamily="2" charset="0"/>
              </a:rPr>
              <a:t>Water / Gatorade </a:t>
            </a:r>
            <a:r>
              <a:rPr lang="en-US" altLang="en-US" dirty="0" smtClean="0">
                <a:latin typeface="Phosphate Solid" pitchFamily="2" charset="0"/>
              </a:rPr>
              <a:t>!</a:t>
            </a:r>
          </a:p>
          <a:p>
            <a:pPr algn="ctr"/>
            <a:r>
              <a:rPr lang="en-US" altLang="en-US" dirty="0" smtClean="0">
                <a:latin typeface="Phosphate Solid" pitchFamily="2" charset="0"/>
              </a:rPr>
              <a:t>Hydration is the single most important thing.</a:t>
            </a:r>
          </a:p>
          <a:p>
            <a:pPr algn="ctr"/>
            <a:r>
              <a:rPr lang="en-US" altLang="en-US" dirty="0" smtClean="0">
                <a:latin typeface="Phosphate Solid" pitchFamily="2" charset="0"/>
              </a:rPr>
              <a:t>   </a:t>
            </a:r>
            <a:endParaRPr lang="en-US" altLang="en-US" dirty="0">
              <a:latin typeface="Phosphate Solid" pitchFamily="2" charset="0"/>
            </a:endParaRPr>
          </a:p>
        </p:txBody>
      </p:sp>
      <p:pic>
        <p:nvPicPr>
          <p:cNvPr id="39940" name="Picture 2" descr="C:\1PSS-Data\Rachel-Carson-Docs\RC-Docs_2017\2016-Pictures\e-img_7874_27696797542_o.jpg"/>
          <p:cNvPicPr>
            <a:picLocks noChangeAspect="1" noChangeArrowheads="1"/>
          </p:cNvPicPr>
          <p:nvPr/>
        </p:nvPicPr>
        <p:blipFill>
          <a:blip r:embed="rId3" cstate="print"/>
          <a:srcRect/>
          <a:stretch>
            <a:fillRect/>
          </a:stretch>
        </p:blipFill>
        <p:spPr bwMode="auto">
          <a:xfrm>
            <a:off x="2362200" y="1828800"/>
            <a:ext cx="4572000" cy="46482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9939" name="TextBox 9"/>
          <p:cNvSpPr txBox="1">
            <a:spLocks noChangeArrowheads="1"/>
          </p:cNvSpPr>
          <p:nvPr/>
        </p:nvSpPr>
        <p:spPr bwMode="auto">
          <a:xfrm>
            <a:off x="917575" y="968375"/>
            <a:ext cx="7689850" cy="954107"/>
          </a:xfrm>
          <a:prstGeom prst="rect">
            <a:avLst/>
          </a:prstGeom>
          <a:noFill/>
          <a:ln w="9525">
            <a:noFill/>
            <a:miter lim="800000"/>
            <a:headEnd/>
            <a:tailEnd/>
          </a:ln>
        </p:spPr>
        <p:txBody>
          <a:bodyPr>
            <a:spAutoFit/>
          </a:bodyPr>
          <a:lstStyle/>
          <a:p>
            <a:pPr algn="ctr"/>
            <a:r>
              <a:rPr lang="en-US" altLang="en-US" sz="2000" b="1" dirty="0" smtClean="0">
                <a:solidFill>
                  <a:srgbClr val="0000FF"/>
                </a:solidFill>
                <a:latin typeface="Phosphate Solid" pitchFamily="2" charset="0"/>
              </a:rPr>
              <a:t>Check Point Items </a:t>
            </a:r>
            <a:r>
              <a:rPr lang="en-US" altLang="en-US" dirty="0" smtClean="0">
                <a:latin typeface="Phosphate Solid" pitchFamily="2" charset="0"/>
              </a:rPr>
              <a:t>!</a:t>
            </a:r>
          </a:p>
          <a:p>
            <a:pPr algn="ctr"/>
            <a:r>
              <a:rPr lang="en-US" altLang="en-US" dirty="0" smtClean="0">
                <a:latin typeface="Phosphate Solid" pitchFamily="2" charset="0"/>
              </a:rPr>
              <a:t>A nice variety / you do not need to bring much with you</a:t>
            </a:r>
          </a:p>
          <a:p>
            <a:pPr algn="ctr"/>
            <a:r>
              <a:rPr lang="en-US" altLang="en-US" dirty="0" smtClean="0">
                <a:latin typeface="Phosphate Solid" pitchFamily="2" charset="0"/>
              </a:rPr>
              <a:t>   </a:t>
            </a:r>
            <a:endParaRPr lang="en-US" altLang="en-US" dirty="0">
              <a:latin typeface="Phosphate Solid" pitchFamily="2" charset="0"/>
            </a:endParaRPr>
          </a:p>
        </p:txBody>
      </p:sp>
      <p:pic>
        <p:nvPicPr>
          <p:cNvPr id="5" name="Picture 4" descr="eCheck-Point_52160049446_36d0d68a94_o.jpg"/>
          <p:cNvPicPr>
            <a:picLocks noChangeAspect="1"/>
          </p:cNvPicPr>
          <p:nvPr/>
        </p:nvPicPr>
        <p:blipFill>
          <a:blip r:embed="rId3" cstate="print"/>
          <a:stretch>
            <a:fillRect/>
          </a:stretch>
        </p:blipFill>
        <p:spPr>
          <a:xfrm>
            <a:off x="838200" y="1752600"/>
            <a:ext cx="7467600" cy="462651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descr="F:\PSS-Work-Pictures\Pictures_Current\Rachel-Carson\Rachel-Carson_2014\RC-Day_Bull-Creek_06-21-14_DSC_0002.JPG"/>
          <p:cNvPicPr>
            <a:picLocks noChangeAspect="1" noChangeArrowheads="1"/>
          </p:cNvPicPr>
          <p:nvPr/>
        </p:nvPicPr>
        <p:blipFill>
          <a:blip r:embed="rId2" cstate="print"/>
          <a:srcRect/>
          <a:stretch>
            <a:fillRect/>
          </a:stretch>
        </p:blipFill>
        <p:spPr bwMode="auto">
          <a:xfrm>
            <a:off x="1371600" y="2057400"/>
            <a:ext cx="6477000" cy="4262641"/>
          </a:xfrm>
          <a:prstGeom prst="rect">
            <a:avLst/>
          </a:prstGeom>
          <a:noFill/>
        </p:spPr>
      </p:pic>
      <p:sp>
        <p:nvSpPr>
          <p:cNvPr id="4" name="TextBox 3"/>
          <p:cNvSpPr txBox="1"/>
          <p:nvPr/>
        </p:nvSpPr>
        <p:spPr>
          <a:xfrm>
            <a:off x="609600" y="1219200"/>
            <a:ext cx="7467600" cy="584775"/>
          </a:xfrm>
          <a:prstGeom prst="rect">
            <a:avLst/>
          </a:prstGeom>
          <a:noFill/>
        </p:spPr>
        <p:txBody>
          <a:bodyPr wrap="square" rtlCol="0">
            <a:spAutoFit/>
          </a:bodyPr>
          <a:lstStyle/>
          <a:p>
            <a:pPr algn="ctr"/>
            <a:r>
              <a:rPr lang="en-US" sz="1600" b="1" dirty="0">
                <a:solidFill>
                  <a:srgbClr val="0000FF"/>
                </a:solidFill>
              </a:rPr>
              <a:t>                    Bull Creek Check Point  (  </a:t>
            </a:r>
            <a:r>
              <a:rPr lang="en-US" sz="1600" b="1" dirty="0" smtClean="0">
                <a:solidFill>
                  <a:srgbClr val="0000FF"/>
                </a:solidFill>
              </a:rPr>
              <a:t>Fourth </a:t>
            </a:r>
            <a:r>
              <a:rPr lang="en-US" sz="1600" b="1" dirty="0">
                <a:solidFill>
                  <a:srgbClr val="0000FF"/>
                </a:solidFill>
              </a:rPr>
              <a:t>One   </a:t>
            </a:r>
            <a:r>
              <a:rPr lang="en-US" sz="1600" b="1" dirty="0" smtClean="0">
                <a:solidFill>
                  <a:srgbClr val="0000FF"/>
                </a:solidFill>
              </a:rPr>
              <a:t>) – In 2024 you will veer up to the right in to the woods instead of staying on the road. .</a:t>
            </a:r>
            <a:endParaRPr lang="en-US" sz="1600" b="1" dirty="0">
              <a:solidFill>
                <a:srgbClr val="0000FF"/>
              </a:solidFill>
            </a:endParaRPr>
          </a:p>
        </p:txBody>
      </p:sp>
      <p:pic>
        <p:nvPicPr>
          <p:cNvPr id="5" name="Picture 4" descr="Logo_Picture1.png"/>
          <p:cNvPicPr>
            <a:picLocks noChangeAspect="1"/>
          </p:cNvPicPr>
          <p:nvPr/>
        </p:nvPicPr>
        <p:blipFill>
          <a:blip r:embed="rId3" cstate="print"/>
          <a:stretch>
            <a:fillRect/>
          </a:stretch>
        </p:blipFill>
        <p:spPr>
          <a:xfrm>
            <a:off x="609600" y="457200"/>
            <a:ext cx="2311111" cy="59682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219200"/>
            <a:ext cx="7467600" cy="584775"/>
          </a:xfrm>
          <a:prstGeom prst="rect">
            <a:avLst/>
          </a:prstGeom>
          <a:noFill/>
        </p:spPr>
        <p:txBody>
          <a:bodyPr wrap="square" rtlCol="0">
            <a:spAutoFit/>
          </a:bodyPr>
          <a:lstStyle/>
          <a:p>
            <a:pPr algn="ctr"/>
            <a:r>
              <a:rPr lang="en-US" sz="1600" b="1" dirty="0">
                <a:solidFill>
                  <a:srgbClr val="0000FF"/>
                </a:solidFill>
              </a:rPr>
              <a:t>                    Bull Creek Check Point  (  </a:t>
            </a:r>
            <a:r>
              <a:rPr lang="en-US" sz="1600" b="1" dirty="0" smtClean="0">
                <a:solidFill>
                  <a:srgbClr val="0000FF"/>
                </a:solidFill>
              </a:rPr>
              <a:t>Fourth </a:t>
            </a:r>
            <a:r>
              <a:rPr lang="en-US" sz="1600" b="1" dirty="0">
                <a:solidFill>
                  <a:srgbClr val="0000FF"/>
                </a:solidFill>
              </a:rPr>
              <a:t>One   </a:t>
            </a:r>
            <a:r>
              <a:rPr lang="en-US" sz="1600" b="1" dirty="0" smtClean="0">
                <a:solidFill>
                  <a:srgbClr val="0000FF"/>
                </a:solidFill>
              </a:rPr>
              <a:t>) – In 2024 you will veer up to the right in to the woods instead of staying on the road. </a:t>
            </a:r>
            <a:endParaRPr lang="en-US" sz="1600" b="1" dirty="0">
              <a:solidFill>
                <a:srgbClr val="0000FF"/>
              </a:solidFill>
            </a:endParaRPr>
          </a:p>
        </p:txBody>
      </p:sp>
      <p:pic>
        <p:nvPicPr>
          <p:cNvPr id="5" name="Picture 4" descr="Logo_Picture1.png"/>
          <p:cNvPicPr>
            <a:picLocks noChangeAspect="1"/>
          </p:cNvPicPr>
          <p:nvPr/>
        </p:nvPicPr>
        <p:blipFill>
          <a:blip r:embed="rId2" cstate="print"/>
          <a:stretch>
            <a:fillRect/>
          </a:stretch>
        </p:blipFill>
        <p:spPr>
          <a:xfrm>
            <a:off x="609600" y="457200"/>
            <a:ext cx="2311111" cy="596825"/>
          </a:xfrm>
          <a:prstGeom prst="rect">
            <a:avLst/>
          </a:prstGeom>
        </p:spPr>
      </p:pic>
      <p:pic>
        <p:nvPicPr>
          <p:cNvPr id="6" name="Picture 5" descr="eSign_Trail-Day_12-02-23_PC028350.jpg"/>
          <p:cNvPicPr>
            <a:picLocks noChangeAspect="1"/>
          </p:cNvPicPr>
          <p:nvPr/>
        </p:nvPicPr>
        <p:blipFill>
          <a:blip r:embed="rId3" cstate="print"/>
          <a:stretch>
            <a:fillRect/>
          </a:stretch>
        </p:blipFill>
        <p:spPr>
          <a:xfrm>
            <a:off x="2133600" y="1905000"/>
            <a:ext cx="5026288" cy="447164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457200"/>
            <a:ext cx="5029200" cy="615553"/>
          </a:xfrm>
          <a:prstGeom prst="rect">
            <a:avLst/>
          </a:prstGeom>
          <a:noFill/>
        </p:spPr>
        <p:txBody>
          <a:bodyPr wrap="square" rtlCol="0">
            <a:spAutoFit/>
          </a:bodyPr>
          <a:lstStyle/>
          <a:p>
            <a:r>
              <a:rPr lang="en-US" b="1" dirty="0">
                <a:solidFill>
                  <a:srgbClr val="0000FF"/>
                </a:solidFill>
              </a:rPr>
              <a:t>             </a:t>
            </a:r>
            <a:r>
              <a:rPr lang="en-US" sz="1600" b="1" dirty="0" smtClean="0">
                <a:solidFill>
                  <a:srgbClr val="0000FF"/>
                </a:solidFill>
              </a:rPr>
              <a:t>Bull Creek ( 4th. Check point ) in background </a:t>
            </a:r>
          </a:p>
          <a:p>
            <a:r>
              <a:rPr lang="en-US" sz="1600" b="1" dirty="0" smtClean="0">
                <a:solidFill>
                  <a:srgbClr val="0000FF"/>
                </a:solidFill>
              </a:rPr>
              <a:t>                    to the right   </a:t>
            </a:r>
            <a:endParaRPr lang="en-US" sz="1600" b="1" dirty="0">
              <a:solidFill>
                <a:srgbClr val="0000FF"/>
              </a:solidFill>
            </a:endParaRPr>
          </a:p>
        </p:txBody>
      </p:sp>
      <p:pic>
        <p:nvPicPr>
          <p:cNvPr id="4" name="Picture 3" descr="Logo_Picture1.png"/>
          <p:cNvPicPr>
            <a:picLocks noChangeAspect="1"/>
          </p:cNvPicPr>
          <p:nvPr/>
        </p:nvPicPr>
        <p:blipFill>
          <a:blip r:embed="rId2" cstate="print"/>
          <a:stretch>
            <a:fillRect/>
          </a:stretch>
        </p:blipFill>
        <p:spPr>
          <a:xfrm>
            <a:off x="228600" y="457200"/>
            <a:ext cx="2311111" cy="596825"/>
          </a:xfrm>
          <a:prstGeom prst="rect">
            <a:avLst/>
          </a:prstGeom>
        </p:spPr>
      </p:pic>
      <p:pic>
        <p:nvPicPr>
          <p:cNvPr id="5" name="Picture 4" descr="eBull-Creek_52174149367_c6a9feed4d_6k.jpg"/>
          <p:cNvPicPr>
            <a:picLocks noChangeAspect="1"/>
          </p:cNvPicPr>
          <p:nvPr/>
        </p:nvPicPr>
        <p:blipFill>
          <a:blip r:embed="rId3" cstate="print"/>
          <a:stretch>
            <a:fillRect/>
          </a:stretch>
        </p:blipFill>
        <p:spPr>
          <a:xfrm>
            <a:off x="990600" y="1371600"/>
            <a:ext cx="7391400" cy="476006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61443" name="TextBox 9"/>
          <p:cNvSpPr txBox="1">
            <a:spLocks noChangeArrowheads="1"/>
          </p:cNvSpPr>
          <p:nvPr/>
        </p:nvSpPr>
        <p:spPr bwMode="auto">
          <a:xfrm>
            <a:off x="917575" y="968375"/>
            <a:ext cx="7689850" cy="369332"/>
          </a:xfrm>
          <a:prstGeom prst="rect">
            <a:avLst/>
          </a:prstGeom>
          <a:noFill/>
          <a:ln w="9525">
            <a:noFill/>
            <a:miter lim="800000"/>
            <a:headEnd/>
            <a:tailEnd/>
          </a:ln>
        </p:spPr>
        <p:txBody>
          <a:bodyPr>
            <a:spAutoFit/>
          </a:bodyPr>
          <a:lstStyle/>
          <a:p>
            <a:pPr algn="ctr"/>
            <a:r>
              <a:rPr lang="en-US" altLang="en-US" dirty="0">
                <a:latin typeface="Phosphate Solid" pitchFamily="2" charset="0"/>
              </a:rPr>
              <a:t> Refreshments (</a:t>
            </a:r>
            <a:r>
              <a:rPr lang="en-US" altLang="en-US" dirty="0" err="1">
                <a:latin typeface="Phosphate Solid" pitchFamily="2" charset="0"/>
              </a:rPr>
              <a:t>Agan</a:t>
            </a:r>
            <a:r>
              <a:rPr lang="en-US" altLang="en-US" dirty="0">
                <a:latin typeface="Phosphate Solid" pitchFamily="2" charset="0"/>
              </a:rPr>
              <a:t> Park Check </a:t>
            </a:r>
            <a:r>
              <a:rPr lang="en-US" altLang="en-US" dirty="0" smtClean="0">
                <a:latin typeface="Phosphate Solid" pitchFamily="2" charset="0"/>
              </a:rPr>
              <a:t>Point – 3rd. One )</a:t>
            </a:r>
            <a:endParaRPr lang="en-US" altLang="en-US" dirty="0">
              <a:latin typeface="Phosphate Solid" pitchFamily="2" charset="0"/>
            </a:endParaRPr>
          </a:p>
        </p:txBody>
      </p:sp>
      <p:pic>
        <p:nvPicPr>
          <p:cNvPr id="6" name="Picture 2" descr="Agan-Park">
            <a:extLst>
              <a:ext uri="{FF2B5EF4-FFF2-40B4-BE49-F238E27FC236}">
                <a16:creationId xmlns="" xmlns:a16="http://schemas.microsoft.com/office/drawing/2014/main" id="{62400250-E0DC-4CE8-8831-63042F0E712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52500" y="1524000"/>
            <a:ext cx="7620000" cy="3819525"/>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 xmlns:a14="http://schemas.microsoft.com/office/drawing/2010/main">
                <a:solidFill>
                  <a:srgbClr val="FFFFFF"/>
                </a:solidFill>
              </a14:hiddenFill>
            </a:ext>
          </a:extLst>
        </p:spPr>
      </p:pic>
      <p:sp>
        <p:nvSpPr>
          <p:cNvPr id="61445" name="TextBox 1"/>
          <p:cNvSpPr txBox="1">
            <a:spLocks noChangeArrowheads="1"/>
          </p:cNvSpPr>
          <p:nvPr/>
        </p:nvSpPr>
        <p:spPr bwMode="auto">
          <a:xfrm>
            <a:off x="1524000" y="5638800"/>
            <a:ext cx="6477000" cy="400110"/>
          </a:xfrm>
          <a:prstGeom prst="rect">
            <a:avLst/>
          </a:prstGeom>
          <a:noFill/>
          <a:ln w="9525">
            <a:noFill/>
            <a:miter lim="800000"/>
            <a:headEnd/>
            <a:tailEnd/>
          </a:ln>
        </p:spPr>
        <p:txBody>
          <a:bodyPr wrap="square">
            <a:spAutoFit/>
          </a:bodyPr>
          <a:lstStyle/>
          <a:p>
            <a:r>
              <a:rPr lang="en-US" altLang="en-US" sz="2000" dirty="0" smtClean="0">
                <a:latin typeface="American Typewriter" pitchFamily="18" charset="0"/>
              </a:rPr>
              <a:t>Its been right on the trail for a couple of challenges now !  </a:t>
            </a:r>
            <a:endParaRPr lang="en-US" altLang="en-US" sz="2000" dirty="0">
              <a:latin typeface="American Typewriter"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EB20DE-9A86-42F7-8DF1-CD9A73F6330C}"/>
              </a:ext>
            </a:extLst>
          </p:cNvPr>
          <p:cNvSpPr txBox="1"/>
          <p:nvPr/>
        </p:nvSpPr>
        <p:spPr>
          <a:xfrm>
            <a:off x="609600" y="2286001"/>
            <a:ext cx="7848600" cy="4524315"/>
          </a:xfrm>
          <a:prstGeom prst="rect">
            <a:avLst/>
          </a:prstGeom>
          <a:noFill/>
        </p:spPr>
        <p:txBody>
          <a:bodyPr wrap="square" rtlCol="0">
            <a:spAutoFit/>
          </a:bodyPr>
          <a:lstStyle/>
          <a:p>
            <a:r>
              <a:rPr lang="en-US" b="1" dirty="0" smtClean="0">
                <a:solidFill>
                  <a:srgbClr val="0000FF"/>
                </a:solidFill>
              </a:rPr>
              <a:t>Recent:  </a:t>
            </a:r>
            <a:r>
              <a:rPr lang="en-US" b="1" dirty="0">
                <a:solidFill>
                  <a:srgbClr val="0000FF"/>
                </a:solidFill>
              </a:rPr>
              <a:t>Major Trail Re-routing Activities</a:t>
            </a:r>
          </a:p>
          <a:p>
            <a:endParaRPr lang="en-US" dirty="0"/>
          </a:p>
          <a:p>
            <a:r>
              <a:rPr lang="en-US" dirty="0"/>
              <a:t>The Safer Trails committee explores ways to improve trail user safety, focusing on opportunities for moving trails off roads, and also identifying conflicts with trail bikes/ATVs, hunting, industry, and other hazards where remediation involves landowner permissions, licenses, easements, and/or acquisitions. </a:t>
            </a:r>
          </a:p>
          <a:p>
            <a:endParaRPr lang="en-US" dirty="0"/>
          </a:p>
          <a:p>
            <a:r>
              <a:rPr lang="en-US" dirty="0"/>
              <a:t>Goal – get as much of the trail off road as </a:t>
            </a:r>
            <a:r>
              <a:rPr lang="en-US" dirty="0" smtClean="0"/>
              <a:t>reasonable ( only 6.2 miles on road now)</a:t>
            </a:r>
            <a:endParaRPr lang="en-US" dirty="0"/>
          </a:p>
          <a:p>
            <a:endParaRPr lang="en-US" dirty="0"/>
          </a:p>
          <a:p>
            <a:r>
              <a:rPr lang="en-US" u="sng" dirty="0"/>
              <a:t>Two areas were recently targeted: </a:t>
            </a:r>
          </a:p>
          <a:p>
            <a:r>
              <a:rPr lang="en-US" dirty="0" smtClean="0"/>
              <a:t>#</a:t>
            </a:r>
            <a:r>
              <a:rPr lang="en-US" dirty="0"/>
              <a:t>1)  Ridge Road  ( near the Bull Creek check point )</a:t>
            </a:r>
          </a:p>
          <a:p>
            <a:r>
              <a:rPr lang="en-US" dirty="0"/>
              <a:t>#2)  Riddle Run Road  ( near </a:t>
            </a:r>
            <a:r>
              <a:rPr lang="en-US" dirty="0" err="1"/>
              <a:t>Agan</a:t>
            </a:r>
            <a:r>
              <a:rPr lang="en-US" dirty="0"/>
              <a:t> Park Check Point ) </a:t>
            </a:r>
          </a:p>
          <a:p>
            <a:r>
              <a:rPr lang="en-US" dirty="0" smtClean="0"/>
              <a:t>#3)   </a:t>
            </a:r>
            <a:r>
              <a:rPr lang="en-US" dirty="0" err="1" smtClean="0"/>
              <a:t>Yutes</a:t>
            </a:r>
            <a:r>
              <a:rPr lang="en-US" dirty="0" smtClean="0"/>
              <a:t> Run Road  ( back side of Log Cabin Hill ) </a:t>
            </a:r>
          </a:p>
          <a:p>
            <a:endParaRPr lang="en-US" dirty="0"/>
          </a:p>
          <a:p>
            <a:r>
              <a:rPr lang="en-US" dirty="0">
                <a:hlinkClick r:id="rId2"/>
              </a:rPr>
              <a:t>https://www.rachelcarsontrails.org/events</a:t>
            </a:r>
            <a:r>
              <a:rPr lang="en-US" dirty="0"/>
              <a:t>   &lt;</a:t>
            </a:r>
            <a:r>
              <a:rPr lang="en-US" dirty="0">
                <a:sym typeface="Wingdings" pitchFamily="2" charset="2"/>
              </a:rPr>
              <a:t> Check for schedules</a:t>
            </a:r>
            <a:endParaRPr lang="en-US" dirty="0"/>
          </a:p>
          <a:p>
            <a:pPr marL="285750" indent="-285750">
              <a:buFont typeface="Arial" panose="020B0604020202020204" pitchFamily="34" charset="0"/>
              <a:buChar char="•"/>
            </a:pPr>
            <a:endParaRPr lang="en-US" b="1" dirty="0">
              <a:solidFill>
                <a:srgbClr val="FF0000"/>
              </a:solidFill>
            </a:endParaRPr>
          </a:p>
        </p:txBody>
      </p:sp>
      <p:pic>
        <p:nvPicPr>
          <p:cNvPr id="4" name="Picture 3" descr="Logo_Picture1.png"/>
          <p:cNvPicPr>
            <a:picLocks noChangeAspect="1"/>
          </p:cNvPicPr>
          <p:nvPr/>
        </p:nvPicPr>
        <p:blipFill>
          <a:blip r:embed="rId3" cstate="print"/>
          <a:stretch>
            <a:fillRect/>
          </a:stretch>
        </p:blipFill>
        <p:spPr>
          <a:xfrm>
            <a:off x="457200" y="381000"/>
            <a:ext cx="2311111" cy="596825"/>
          </a:xfrm>
          <a:prstGeom prst="rect">
            <a:avLst/>
          </a:prstGeom>
        </p:spPr>
      </p:pic>
      <p:pic>
        <p:nvPicPr>
          <p:cNvPr id="5" name="Picture 4" descr="eRC_Trail-Work_mud-crew_12-08-19_PC084539.jpg"/>
          <p:cNvPicPr>
            <a:picLocks noChangeAspect="1"/>
          </p:cNvPicPr>
          <p:nvPr/>
        </p:nvPicPr>
        <p:blipFill>
          <a:blip r:embed="rId4" cstate="print"/>
          <a:stretch>
            <a:fillRect/>
          </a:stretch>
        </p:blipFill>
        <p:spPr>
          <a:xfrm>
            <a:off x="2971800" y="152400"/>
            <a:ext cx="2323369" cy="1981200"/>
          </a:xfrm>
          <a:prstGeom prst="rect">
            <a:avLst/>
          </a:prstGeom>
        </p:spPr>
      </p:pic>
    </p:spTree>
    <p:extLst>
      <p:ext uri="{BB962C8B-B14F-4D97-AF65-F5344CB8AC3E}">
        <p14:creationId xmlns:p14="http://schemas.microsoft.com/office/powerpoint/2010/main" xmlns="" val="3466555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457200"/>
            <a:ext cx="5029200" cy="646331"/>
          </a:xfrm>
          <a:prstGeom prst="rect">
            <a:avLst/>
          </a:prstGeom>
          <a:noFill/>
        </p:spPr>
        <p:txBody>
          <a:bodyPr wrap="square" rtlCol="0">
            <a:spAutoFit/>
          </a:bodyPr>
          <a:lstStyle/>
          <a:p>
            <a:r>
              <a:rPr lang="en-US" b="1" dirty="0">
                <a:solidFill>
                  <a:srgbClr val="0000FF"/>
                </a:solidFill>
              </a:rPr>
              <a:t>             The </a:t>
            </a:r>
            <a:r>
              <a:rPr lang="en-US" b="1" dirty="0" smtClean="0">
                <a:solidFill>
                  <a:srgbClr val="0000FF"/>
                </a:solidFill>
              </a:rPr>
              <a:t>First (1st)  </a:t>
            </a:r>
            <a:r>
              <a:rPr lang="en-US" b="1" dirty="0">
                <a:solidFill>
                  <a:srgbClr val="0000FF"/>
                </a:solidFill>
              </a:rPr>
              <a:t>Check Point – Shaffer </a:t>
            </a:r>
            <a:r>
              <a:rPr lang="en-US" b="1" dirty="0" smtClean="0">
                <a:solidFill>
                  <a:srgbClr val="0000FF"/>
                </a:solidFill>
              </a:rPr>
              <a:t>Road</a:t>
            </a:r>
          </a:p>
          <a:p>
            <a:r>
              <a:rPr lang="en-US" b="1" dirty="0" smtClean="0">
                <a:solidFill>
                  <a:srgbClr val="0000FF"/>
                </a:solidFill>
              </a:rPr>
              <a:t>     </a:t>
            </a:r>
            <a:endParaRPr lang="en-US" b="1" dirty="0">
              <a:solidFill>
                <a:srgbClr val="0000FF"/>
              </a:solidFill>
            </a:endParaRPr>
          </a:p>
        </p:txBody>
      </p:sp>
      <p:pic>
        <p:nvPicPr>
          <p:cNvPr id="4" name="Picture 3" descr="Logo_Picture1.png"/>
          <p:cNvPicPr>
            <a:picLocks noChangeAspect="1"/>
          </p:cNvPicPr>
          <p:nvPr/>
        </p:nvPicPr>
        <p:blipFill>
          <a:blip r:embed="rId2" cstate="print"/>
          <a:stretch>
            <a:fillRect/>
          </a:stretch>
        </p:blipFill>
        <p:spPr>
          <a:xfrm>
            <a:off x="228600" y="457200"/>
            <a:ext cx="2311111" cy="596825"/>
          </a:xfrm>
          <a:prstGeom prst="rect">
            <a:avLst/>
          </a:prstGeom>
        </p:spPr>
      </p:pic>
      <p:pic>
        <p:nvPicPr>
          <p:cNvPr id="5" name="Picture 4" descr="eRCTC_06-23-18_Shaffer_DSC_1110.jpg"/>
          <p:cNvPicPr>
            <a:picLocks noChangeAspect="1"/>
          </p:cNvPicPr>
          <p:nvPr/>
        </p:nvPicPr>
        <p:blipFill>
          <a:blip r:embed="rId3" cstate="print"/>
          <a:stretch>
            <a:fillRect/>
          </a:stretch>
        </p:blipFill>
        <p:spPr>
          <a:xfrm>
            <a:off x="1143000" y="1524000"/>
            <a:ext cx="6629400" cy="471792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sauersps\Downloads\43002953872_50eecea1c5_z.jpg"/>
          <p:cNvPicPr>
            <a:picLocks noChangeAspect="1" noChangeArrowheads="1"/>
          </p:cNvPicPr>
          <p:nvPr/>
        </p:nvPicPr>
        <p:blipFill>
          <a:blip r:embed="rId2" cstate="print"/>
          <a:srcRect/>
          <a:stretch>
            <a:fillRect/>
          </a:stretch>
        </p:blipFill>
        <p:spPr bwMode="auto">
          <a:xfrm>
            <a:off x="1295400" y="1219200"/>
            <a:ext cx="7035800" cy="5073650"/>
          </a:xfrm>
          <a:prstGeom prst="rect">
            <a:avLst/>
          </a:prstGeom>
          <a:noFill/>
        </p:spPr>
      </p:pic>
      <p:sp>
        <p:nvSpPr>
          <p:cNvPr id="3" name="TextBox 2"/>
          <p:cNvSpPr txBox="1"/>
          <p:nvPr/>
        </p:nvSpPr>
        <p:spPr>
          <a:xfrm>
            <a:off x="1295400" y="457200"/>
            <a:ext cx="6781800" cy="461665"/>
          </a:xfrm>
          <a:prstGeom prst="rect">
            <a:avLst/>
          </a:prstGeom>
          <a:noFill/>
        </p:spPr>
        <p:txBody>
          <a:bodyPr wrap="square" rtlCol="0">
            <a:spAutoFit/>
          </a:bodyPr>
          <a:lstStyle/>
          <a:p>
            <a:r>
              <a:rPr lang="en-US" sz="2400" b="1" dirty="0" smtClean="0">
                <a:solidFill>
                  <a:srgbClr val="0000FF"/>
                </a:solidFill>
              </a:rPr>
              <a:t>             Check Point Nutrition Selections:   </a:t>
            </a:r>
            <a:endParaRPr lang="en-US" sz="2400" b="1" dirty="0">
              <a:solidFill>
                <a:srgbClr val="0000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44035" name="TextBox 9"/>
          <p:cNvSpPr txBox="1">
            <a:spLocks noChangeArrowheads="1"/>
          </p:cNvSpPr>
          <p:nvPr/>
        </p:nvSpPr>
        <p:spPr bwMode="auto">
          <a:xfrm>
            <a:off x="533400" y="968375"/>
            <a:ext cx="8458200" cy="461963"/>
          </a:xfrm>
          <a:prstGeom prst="rect">
            <a:avLst/>
          </a:prstGeom>
          <a:noFill/>
          <a:ln w="9525">
            <a:noFill/>
            <a:miter lim="800000"/>
            <a:headEnd/>
            <a:tailEnd/>
          </a:ln>
        </p:spPr>
        <p:txBody>
          <a:bodyPr>
            <a:spAutoFit/>
          </a:bodyPr>
          <a:lstStyle/>
          <a:p>
            <a:pPr algn="ctr"/>
            <a:r>
              <a:rPr lang="en-US" altLang="en-US">
                <a:latin typeface="Phosphate Solid" pitchFamily="2" charset="0"/>
              </a:rPr>
              <a:t> First aid on the go</a:t>
            </a:r>
          </a:p>
        </p:txBody>
      </p:sp>
      <p:pic>
        <p:nvPicPr>
          <p:cNvPr id="29699" name="Content Placeholder 3" descr="2015_18685390284_5187db223f_z.jpg">
            <a:extLst>
              <a:ext uri="{FF2B5EF4-FFF2-40B4-BE49-F238E27FC236}">
                <a16:creationId xmlns="" xmlns:a16="http://schemas.microsoft.com/office/drawing/2014/main" id="{839FBA8A-8D82-40AB-9D8E-4725FE9DA65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1430338"/>
            <a:ext cx="6862763" cy="492125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 xmlns:a14="http://schemas.microsoft.com/office/drawing/2010/main">
                <a:solidFill>
                  <a:srgbClr val="FFFFFF"/>
                </a:solidFill>
              </a14:hiddenFill>
            </a:ext>
          </a:extLst>
        </p:spPr>
      </p:pic>
      <p:pic>
        <p:nvPicPr>
          <p:cNvPr id="29700" name="Picture 2" descr="Bull Creek Rd(49)">
            <a:extLst>
              <a:ext uri="{FF2B5EF4-FFF2-40B4-BE49-F238E27FC236}">
                <a16:creationId xmlns="" xmlns:a16="http://schemas.microsoft.com/office/drawing/2014/main" id="{9BA40B19-D720-4E4C-AD97-725F5E8E1B4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15000" y="2133600"/>
            <a:ext cx="3124200" cy="3508375"/>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1747" name="TextBox 9"/>
          <p:cNvSpPr txBox="1">
            <a:spLocks noChangeArrowheads="1"/>
          </p:cNvSpPr>
          <p:nvPr/>
        </p:nvSpPr>
        <p:spPr bwMode="auto">
          <a:xfrm>
            <a:off x="533400" y="798513"/>
            <a:ext cx="8458200" cy="523875"/>
          </a:xfrm>
          <a:prstGeom prst="rect">
            <a:avLst/>
          </a:prstGeom>
          <a:noFill/>
          <a:ln w="9525">
            <a:noFill/>
            <a:miter lim="800000"/>
            <a:headEnd/>
            <a:tailEnd/>
          </a:ln>
        </p:spPr>
        <p:txBody>
          <a:bodyPr>
            <a:spAutoFit/>
          </a:bodyPr>
          <a:lstStyle/>
          <a:p>
            <a:pPr algn="ctr"/>
            <a:r>
              <a:rPr lang="en-US" altLang="en-US" sz="2800">
                <a:latin typeface="Phosphate Solid" pitchFamily="2" charset="0"/>
              </a:rPr>
              <a:t> What NOT to bring</a:t>
            </a:r>
          </a:p>
        </p:txBody>
      </p:sp>
      <p:sp>
        <p:nvSpPr>
          <p:cNvPr id="2" name="TextBox 1">
            <a:extLst>
              <a:ext uri="{FF2B5EF4-FFF2-40B4-BE49-F238E27FC236}">
                <a16:creationId xmlns:a16="http://schemas.microsoft.com/office/drawing/2014/main" xmlns="" id="{B41A2291-F50C-924F-BB8F-B17F2EA75A11}"/>
              </a:ext>
            </a:extLst>
          </p:cNvPr>
          <p:cNvSpPr txBox="1"/>
          <p:nvPr/>
        </p:nvSpPr>
        <p:spPr>
          <a:xfrm>
            <a:off x="280988" y="1262063"/>
            <a:ext cx="7467600" cy="20002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800100" indent="-34290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lvl="1">
              <a:buFont typeface="Courier New" panose="02070309020205020404" pitchFamily="49" charset="0"/>
              <a:buChar char="o"/>
              <a:defRPr/>
            </a:pPr>
            <a:r>
              <a:rPr lang="en-US" altLang="en-US" dirty="0">
                <a:solidFill>
                  <a:srgbClr val="FFFFFF"/>
                </a:solidFill>
                <a:latin typeface="Calibri" panose="020F0502020204030204" pitchFamily="34" charset="0"/>
              </a:rPr>
              <a:t>Bluetooth speakers </a:t>
            </a:r>
            <a:r>
              <a:rPr lang="en-US" altLang="en-US" sz="2000" dirty="0">
                <a:solidFill>
                  <a:srgbClr val="FFFFFF"/>
                </a:solidFill>
                <a:latin typeface="Calibri" panose="020F0502020204030204" pitchFamily="34" charset="0"/>
              </a:rPr>
              <a:t>(*headphones are great)</a:t>
            </a:r>
          </a:p>
          <a:p>
            <a:pPr lvl="1">
              <a:buFont typeface="Courier New" panose="02070309020205020404" pitchFamily="49" charset="0"/>
              <a:buChar char="o"/>
              <a:defRPr/>
            </a:pPr>
            <a:r>
              <a:rPr lang="en-US" altLang="en-US" dirty="0">
                <a:solidFill>
                  <a:srgbClr val="FFFFFF"/>
                </a:solidFill>
                <a:latin typeface="Calibri" panose="020F0502020204030204" pitchFamily="34" charset="0"/>
              </a:rPr>
              <a:t>A friend who isn’t registered</a:t>
            </a:r>
          </a:p>
          <a:p>
            <a:pPr lvl="1">
              <a:buFont typeface="Courier New" panose="02070309020205020404" pitchFamily="49" charset="0"/>
              <a:buChar char="o"/>
              <a:defRPr/>
            </a:pPr>
            <a:r>
              <a:rPr lang="en-US" altLang="en-US" dirty="0">
                <a:solidFill>
                  <a:srgbClr val="FFFFFF"/>
                </a:solidFill>
                <a:latin typeface="Calibri" panose="020F0502020204030204" pitchFamily="34" charset="0"/>
              </a:rPr>
              <a:t>Your four legged friends</a:t>
            </a:r>
          </a:p>
          <a:p>
            <a:pPr lvl="1">
              <a:buFont typeface="Courier New" panose="02070309020205020404" pitchFamily="49" charset="0"/>
              <a:buChar char="o"/>
              <a:defRPr/>
            </a:pPr>
            <a:r>
              <a:rPr lang="en-US" altLang="en-US" dirty="0">
                <a:solidFill>
                  <a:srgbClr val="FFFFFF"/>
                </a:solidFill>
                <a:latin typeface="Calibri" panose="020F0502020204030204" pitchFamily="34" charset="0"/>
              </a:rPr>
              <a:t>The kitchen sink</a:t>
            </a:r>
          </a:p>
          <a:p>
            <a:pPr lvl="1">
              <a:buFont typeface="Courier New" panose="02070309020205020404" pitchFamily="49" charset="0"/>
              <a:buChar char="o"/>
              <a:defRPr/>
            </a:pPr>
            <a:endParaRPr lang="en-US" altLang="en-US" sz="2800" dirty="0">
              <a:solidFill>
                <a:srgbClr val="FFFFFF"/>
              </a:solidFill>
              <a:latin typeface="Calibri" panose="020F0502020204030204" pitchFamily="34" charset="0"/>
            </a:endParaRPr>
          </a:p>
        </p:txBody>
      </p:sp>
      <p:pic>
        <p:nvPicPr>
          <p:cNvPr id="31749" name="Picture 3"/>
          <p:cNvPicPr>
            <a:picLocks noChangeAspect="1" noChangeArrowheads="1"/>
          </p:cNvPicPr>
          <p:nvPr/>
        </p:nvPicPr>
        <p:blipFill>
          <a:blip r:embed="rId3" cstate="print"/>
          <a:srcRect l="39999" r="12222"/>
          <a:stretch>
            <a:fillRect/>
          </a:stretch>
        </p:blipFill>
        <p:spPr bwMode="auto">
          <a:xfrm>
            <a:off x="6553200" y="798513"/>
            <a:ext cx="2381250" cy="4984750"/>
          </a:xfrm>
          <a:prstGeom prst="rect">
            <a:avLst/>
          </a:prstGeom>
          <a:noFill/>
          <a:ln w="9525">
            <a:noFill/>
            <a:miter lim="800000"/>
            <a:headEnd/>
            <a:tailEnd/>
          </a:ln>
        </p:spPr>
      </p:pic>
      <p:pic>
        <p:nvPicPr>
          <p:cNvPr id="31750" name="Picture 5"/>
          <p:cNvPicPr>
            <a:picLocks noChangeAspect="1" noChangeArrowheads="1"/>
          </p:cNvPicPr>
          <p:nvPr/>
        </p:nvPicPr>
        <p:blipFill>
          <a:blip r:embed="rId4" cstate="print"/>
          <a:srcRect/>
          <a:stretch>
            <a:fillRect/>
          </a:stretch>
        </p:blipFill>
        <p:spPr bwMode="auto">
          <a:xfrm>
            <a:off x="1600200" y="2940050"/>
            <a:ext cx="3733800" cy="3733800"/>
          </a:xfrm>
          <a:prstGeom prst="rect">
            <a:avLst/>
          </a:prstGeom>
          <a:noFill/>
          <a:ln w="9525">
            <a:noFill/>
            <a:miter lim="800000"/>
            <a:headEnd/>
            <a:tailEnd/>
          </a:ln>
        </p:spPr>
      </p:pic>
      <p:pic>
        <p:nvPicPr>
          <p:cNvPr id="31751" name="Rectangle 6"/>
          <p:cNvPicPr>
            <a:picLocks noChangeArrowheads="1"/>
          </p:cNvPicPr>
          <p:nvPr/>
        </p:nvPicPr>
        <p:blipFill>
          <a:blip r:embed="rId5" cstate="print"/>
          <a:srcRect/>
          <a:stretch>
            <a:fillRect/>
          </a:stretch>
        </p:blipFill>
        <p:spPr bwMode="auto">
          <a:xfrm>
            <a:off x="5334000" y="5765800"/>
            <a:ext cx="3644900" cy="9652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7891" name="TextBox 9"/>
          <p:cNvSpPr txBox="1">
            <a:spLocks noChangeArrowheads="1"/>
          </p:cNvSpPr>
          <p:nvPr/>
        </p:nvSpPr>
        <p:spPr bwMode="auto">
          <a:xfrm>
            <a:off x="457200" y="720725"/>
            <a:ext cx="8458200" cy="400050"/>
          </a:xfrm>
          <a:prstGeom prst="rect">
            <a:avLst/>
          </a:prstGeom>
          <a:noFill/>
          <a:ln w="9525">
            <a:noFill/>
            <a:miter lim="800000"/>
            <a:headEnd/>
            <a:tailEnd/>
          </a:ln>
        </p:spPr>
        <p:txBody>
          <a:bodyPr>
            <a:spAutoFit/>
          </a:bodyPr>
          <a:lstStyle/>
          <a:p>
            <a:pPr algn="ctr"/>
            <a:r>
              <a:rPr lang="en-US" altLang="en-US" sz="2000">
                <a:latin typeface="Phosphate Solid" pitchFamily="2" charset="0"/>
              </a:rPr>
              <a:t>The hills are alive with the sound of huffing and puffing</a:t>
            </a:r>
          </a:p>
        </p:txBody>
      </p:sp>
      <p:pic>
        <p:nvPicPr>
          <p:cNvPr id="47106" name="Picture 2" descr="C:\1PSS-Data\Rachel-Carson-Docs\RC-Docs_2023\3ROC_Public-Lands_Talks\From-Site_2021-Event\edited-2021\eLog-Cabin-Back_51267790775_9a5b28ae04_o (1).jpg"/>
          <p:cNvPicPr>
            <a:picLocks noChangeAspect="1" noChangeArrowheads="1"/>
          </p:cNvPicPr>
          <p:nvPr/>
        </p:nvPicPr>
        <p:blipFill>
          <a:blip r:embed="rId3" cstate="print"/>
          <a:srcRect/>
          <a:stretch>
            <a:fillRect/>
          </a:stretch>
        </p:blipFill>
        <p:spPr bwMode="auto">
          <a:xfrm>
            <a:off x="609600" y="1371600"/>
            <a:ext cx="8085766" cy="475488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0963" name="TextBox 9"/>
          <p:cNvSpPr txBox="1">
            <a:spLocks noChangeArrowheads="1"/>
          </p:cNvSpPr>
          <p:nvPr/>
        </p:nvSpPr>
        <p:spPr bwMode="auto">
          <a:xfrm>
            <a:off x="533400" y="720725"/>
            <a:ext cx="8458200" cy="369332"/>
          </a:xfrm>
          <a:prstGeom prst="rect">
            <a:avLst/>
          </a:prstGeom>
          <a:noFill/>
          <a:ln w="9525">
            <a:noFill/>
            <a:miter lim="800000"/>
            <a:headEnd/>
            <a:tailEnd/>
          </a:ln>
        </p:spPr>
        <p:txBody>
          <a:bodyPr>
            <a:spAutoFit/>
          </a:bodyPr>
          <a:lstStyle/>
          <a:p>
            <a:pPr algn="ctr"/>
            <a:r>
              <a:rPr lang="en-US" altLang="en-US" dirty="0">
                <a:latin typeface="Phosphate Solid" pitchFamily="2" charset="0"/>
              </a:rPr>
              <a:t> water hazards – many creek crossings during the day ! </a:t>
            </a:r>
          </a:p>
        </p:txBody>
      </p:sp>
      <p:pic>
        <p:nvPicPr>
          <p:cNvPr id="7" name="Content Placeholder 3" descr="2015_19311762271_2865213b92_z.jpg">
            <a:extLst>
              <a:ext uri="{FF2B5EF4-FFF2-40B4-BE49-F238E27FC236}">
                <a16:creationId xmlns:a16="http://schemas.microsoft.com/office/drawing/2014/main" xmlns="" id="{EA03192D-0030-4D47-A5C4-1AE2F297391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11600" y="1739900"/>
            <a:ext cx="5073650" cy="4351338"/>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pic>
        <p:nvPicPr>
          <p:cNvPr id="6" name="Picture 2" descr="K-Creek-Hop_05-05-12_P5052063">
            <a:extLst>
              <a:ext uri="{FF2B5EF4-FFF2-40B4-BE49-F238E27FC236}">
                <a16:creationId xmlns:a16="http://schemas.microsoft.com/office/drawing/2014/main" xmlns="" id="{2A69373D-4CB4-4E5F-9238-F9B2B543155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4838" y="1292225"/>
            <a:ext cx="3814762" cy="52879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7891" name="TextBox 9"/>
          <p:cNvSpPr txBox="1">
            <a:spLocks noChangeArrowheads="1"/>
          </p:cNvSpPr>
          <p:nvPr/>
        </p:nvSpPr>
        <p:spPr bwMode="auto">
          <a:xfrm>
            <a:off x="457200" y="720725"/>
            <a:ext cx="8458200" cy="830997"/>
          </a:xfrm>
          <a:prstGeom prst="rect">
            <a:avLst/>
          </a:prstGeom>
          <a:noFill/>
          <a:ln w="9525">
            <a:noFill/>
            <a:miter lim="800000"/>
            <a:headEnd/>
            <a:tailEnd/>
          </a:ln>
        </p:spPr>
        <p:txBody>
          <a:bodyPr>
            <a:spAutoFit/>
          </a:bodyPr>
          <a:lstStyle/>
          <a:p>
            <a:pPr algn="ctr"/>
            <a:r>
              <a:rPr lang="en-US" altLang="en-US" sz="2400" dirty="0" smtClean="0">
                <a:latin typeface="Phosphate Solid" pitchFamily="2" charset="0"/>
              </a:rPr>
              <a:t>One of many creek crossings </a:t>
            </a:r>
          </a:p>
          <a:p>
            <a:pPr algn="ctr"/>
            <a:r>
              <a:rPr lang="en-US" altLang="en-US" sz="2400" dirty="0" smtClean="0">
                <a:latin typeface="Phosphate Solid" pitchFamily="2" charset="0"/>
              </a:rPr>
              <a:t>Avoid the water !  </a:t>
            </a:r>
            <a:endParaRPr lang="en-US" altLang="en-US" sz="2400" dirty="0">
              <a:latin typeface="Phosphate Solid" pitchFamily="2" charset="0"/>
            </a:endParaRPr>
          </a:p>
        </p:txBody>
      </p:sp>
      <p:pic>
        <p:nvPicPr>
          <p:cNvPr id="5" name="Picture 4" descr="eCrouse_52161771495_ea915cfceb_k.jpg"/>
          <p:cNvPicPr>
            <a:picLocks noChangeAspect="1"/>
          </p:cNvPicPr>
          <p:nvPr/>
        </p:nvPicPr>
        <p:blipFill>
          <a:blip r:embed="rId3" cstate="print"/>
          <a:stretch>
            <a:fillRect/>
          </a:stretch>
        </p:blipFill>
        <p:spPr>
          <a:xfrm>
            <a:off x="1371600" y="1905000"/>
            <a:ext cx="6248400" cy="41656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7891" name="TextBox 9"/>
          <p:cNvSpPr txBox="1">
            <a:spLocks noChangeArrowheads="1"/>
          </p:cNvSpPr>
          <p:nvPr/>
        </p:nvSpPr>
        <p:spPr bwMode="auto">
          <a:xfrm>
            <a:off x="457200" y="720725"/>
            <a:ext cx="8458200" cy="892552"/>
          </a:xfrm>
          <a:prstGeom prst="rect">
            <a:avLst/>
          </a:prstGeom>
          <a:noFill/>
          <a:ln w="9525">
            <a:noFill/>
            <a:miter lim="800000"/>
            <a:headEnd/>
            <a:tailEnd/>
          </a:ln>
        </p:spPr>
        <p:txBody>
          <a:bodyPr>
            <a:spAutoFit/>
          </a:bodyPr>
          <a:lstStyle/>
          <a:p>
            <a:pPr algn="ctr"/>
            <a:r>
              <a:rPr lang="en-US" altLang="en-US" sz="2400" dirty="0" smtClean="0">
                <a:latin typeface="Phosphate Solid" pitchFamily="2" charset="0"/>
              </a:rPr>
              <a:t>One of many creek crossings </a:t>
            </a:r>
          </a:p>
          <a:p>
            <a:pPr algn="ctr"/>
            <a:r>
              <a:rPr lang="en-US" altLang="en-US" sz="2400" dirty="0" smtClean="0">
                <a:latin typeface="Phosphate Solid" pitchFamily="2" charset="0"/>
              </a:rPr>
              <a:t>Avoid the water or </a:t>
            </a:r>
            <a:r>
              <a:rPr lang="en-US" altLang="en-US" sz="2800" dirty="0" smtClean="0">
                <a:solidFill>
                  <a:srgbClr val="FF0000"/>
                </a:solidFill>
                <a:latin typeface="Phosphate Solid" pitchFamily="2" charset="0"/>
              </a:rPr>
              <a:t>not</a:t>
            </a:r>
            <a:r>
              <a:rPr lang="en-US" altLang="en-US" sz="2400" dirty="0" smtClean="0">
                <a:latin typeface="Phosphate Solid" pitchFamily="2" charset="0"/>
              </a:rPr>
              <a:t>  !  </a:t>
            </a:r>
            <a:endParaRPr lang="en-US" altLang="en-US" sz="2400" dirty="0">
              <a:latin typeface="Phosphate Solid" pitchFamily="2" charset="0"/>
            </a:endParaRPr>
          </a:p>
        </p:txBody>
      </p:sp>
      <p:pic>
        <p:nvPicPr>
          <p:cNvPr id="5" name="Picture 4" descr="eCrouse_52161588074_f94372a54d_k.jpg"/>
          <p:cNvPicPr>
            <a:picLocks noChangeAspect="1"/>
          </p:cNvPicPr>
          <p:nvPr/>
        </p:nvPicPr>
        <p:blipFill>
          <a:blip r:embed="rId3" cstate="print"/>
          <a:stretch>
            <a:fillRect/>
          </a:stretch>
        </p:blipFill>
        <p:spPr>
          <a:xfrm>
            <a:off x="1752600" y="1752600"/>
            <a:ext cx="6057900" cy="40386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7891" name="TextBox 9"/>
          <p:cNvSpPr txBox="1">
            <a:spLocks noChangeArrowheads="1"/>
          </p:cNvSpPr>
          <p:nvPr/>
        </p:nvSpPr>
        <p:spPr bwMode="auto">
          <a:xfrm>
            <a:off x="457200" y="720725"/>
            <a:ext cx="8458200" cy="461665"/>
          </a:xfrm>
          <a:prstGeom prst="rect">
            <a:avLst/>
          </a:prstGeom>
          <a:noFill/>
          <a:ln w="9525">
            <a:noFill/>
            <a:miter lim="800000"/>
            <a:headEnd/>
            <a:tailEnd/>
          </a:ln>
        </p:spPr>
        <p:txBody>
          <a:bodyPr>
            <a:spAutoFit/>
          </a:bodyPr>
          <a:lstStyle/>
          <a:p>
            <a:pPr algn="ctr"/>
            <a:r>
              <a:rPr lang="en-US" altLang="en-US" sz="2400" dirty="0" smtClean="0">
                <a:latin typeface="Phosphate Solid" pitchFamily="2" charset="0"/>
              </a:rPr>
              <a:t>Rocky Dell Area  - 1 mile or so from the start  </a:t>
            </a:r>
            <a:endParaRPr lang="en-US" altLang="en-US" sz="2400" dirty="0">
              <a:latin typeface="Phosphate Solid" pitchFamily="2" charset="0"/>
            </a:endParaRPr>
          </a:p>
        </p:txBody>
      </p:sp>
      <p:pic>
        <p:nvPicPr>
          <p:cNvPr id="57346" name="Picture 2" descr="C:\1PSS-Data\Rachel-Carson-Docs\RC-Docs_2023\3ROC_Public-Lands_Talks\From-Site_2021-Event\edited-2021\eRocky-Dell_51268213226_0d0e1e7a1e_o.jpg"/>
          <p:cNvPicPr>
            <a:picLocks noChangeAspect="1" noChangeArrowheads="1"/>
          </p:cNvPicPr>
          <p:nvPr/>
        </p:nvPicPr>
        <p:blipFill>
          <a:blip r:embed="rId3" cstate="print"/>
          <a:srcRect/>
          <a:stretch>
            <a:fillRect/>
          </a:stretch>
        </p:blipFill>
        <p:spPr bwMode="auto">
          <a:xfrm>
            <a:off x="838200" y="1219200"/>
            <a:ext cx="7365304" cy="54864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37891" name="TextBox 9"/>
          <p:cNvSpPr txBox="1">
            <a:spLocks noChangeArrowheads="1"/>
          </p:cNvSpPr>
          <p:nvPr/>
        </p:nvSpPr>
        <p:spPr bwMode="auto">
          <a:xfrm>
            <a:off x="457200" y="720725"/>
            <a:ext cx="8458200" cy="461665"/>
          </a:xfrm>
          <a:prstGeom prst="rect">
            <a:avLst/>
          </a:prstGeom>
          <a:noFill/>
          <a:ln w="9525">
            <a:noFill/>
            <a:miter lim="800000"/>
            <a:headEnd/>
            <a:tailEnd/>
          </a:ln>
        </p:spPr>
        <p:txBody>
          <a:bodyPr>
            <a:spAutoFit/>
          </a:bodyPr>
          <a:lstStyle/>
          <a:p>
            <a:pPr algn="ctr"/>
            <a:r>
              <a:rPr lang="en-US" altLang="en-US" sz="2400" dirty="0" smtClean="0">
                <a:latin typeface="Phosphate Solid" pitchFamily="2" charset="0"/>
              </a:rPr>
              <a:t>Mud </a:t>
            </a:r>
            <a:r>
              <a:rPr lang="en-US" altLang="en-US" sz="2400" dirty="0" err="1" smtClean="0">
                <a:latin typeface="Phosphate Solid" pitchFamily="2" charset="0"/>
              </a:rPr>
              <a:t>Mud</a:t>
            </a:r>
            <a:r>
              <a:rPr lang="en-US" altLang="en-US" sz="2400" dirty="0" smtClean="0">
                <a:latin typeface="Phosphate Solid" pitchFamily="2" charset="0"/>
              </a:rPr>
              <a:t> so Much Mud Some Years !  </a:t>
            </a:r>
            <a:endParaRPr lang="en-US" altLang="en-US" sz="2400" dirty="0">
              <a:latin typeface="Phosphate Solid" pitchFamily="2" charset="0"/>
            </a:endParaRPr>
          </a:p>
        </p:txBody>
      </p:sp>
      <p:pic>
        <p:nvPicPr>
          <p:cNvPr id="6" name="Picture 5" descr="eMud-Mud_48133301787_eed56fddfb_k (1).jpg"/>
          <p:cNvPicPr>
            <a:picLocks noChangeAspect="1"/>
          </p:cNvPicPr>
          <p:nvPr/>
        </p:nvPicPr>
        <p:blipFill>
          <a:blip r:embed="rId3" cstate="print"/>
          <a:stretch>
            <a:fillRect/>
          </a:stretch>
        </p:blipFill>
        <p:spPr>
          <a:xfrm>
            <a:off x="1905000" y="1752600"/>
            <a:ext cx="6019800" cy="42672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xmlns="" id="{6B811665-D87D-4AB0-A4E5-5216CE643276}"/>
              </a:ext>
            </a:extLst>
          </p:cNvPr>
          <p:cNvSpPr>
            <a:spLocks noGrp="1" noChangeArrowheads="1"/>
          </p:cNvSpPr>
          <p:nvPr>
            <p:ph type="title" idx="4294967295"/>
          </p:nvPr>
        </p:nvSpPr>
        <p:spPr>
          <a:xfrm>
            <a:off x="3352800" y="365125"/>
            <a:ext cx="4533900" cy="1325563"/>
          </a:xfrm>
        </p:spPr>
        <p:txBody>
          <a:bodyPr>
            <a:normAutofit/>
          </a:bodyPr>
          <a:lstStyle/>
          <a:p>
            <a:r>
              <a:rPr lang="en-US" altLang="en-US" dirty="0"/>
              <a:t>  </a:t>
            </a:r>
            <a:r>
              <a:rPr lang="en-US" altLang="en-US" dirty="0" smtClean="0">
                <a:solidFill>
                  <a:srgbClr val="0000FF"/>
                </a:solidFill>
              </a:rPr>
              <a:t>Our Trail Stewards  &amp; </a:t>
            </a:r>
            <a:br>
              <a:rPr lang="en-US" altLang="en-US" dirty="0" smtClean="0">
                <a:solidFill>
                  <a:srgbClr val="0000FF"/>
                </a:solidFill>
              </a:rPr>
            </a:br>
            <a:r>
              <a:rPr lang="en-US" altLang="en-US" dirty="0" smtClean="0">
                <a:solidFill>
                  <a:srgbClr val="0000FF"/>
                </a:solidFill>
              </a:rPr>
              <a:t>     Other Volunteers </a:t>
            </a:r>
            <a:r>
              <a:rPr lang="en-US" altLang="en-US" b="1" dirty="0" smtClean="0">
                <a:solidFill>
                  <a:srgbClr val="0000FF"/>
                </a:solidFill>
              </a:rPr>
              <a:t>:  </a:t>
            </a:r>
            <a:endParaRPr lang="en-US" altLang="en-US" b="1" dirty="0">
              <a:solidFill>
                <a:srgbClr val="0000FF"/>
              </a:solidFill>
            </a:endParaRPr>
          </a:p>
        </p:txBody>
      </p:sp>
      <p:pic>
        <p:nvPicPr>
          <p:cNvPr id="4" name="Picture 3" descr="Logo_Picture1.png"/>
          <p:cNvPicPr>
            <a:picLocks noChangeAspect="1"/>
          </p:cNvPicPr>
          <p:nvPr/>
        </p:nvPicPr>
        <p:blipFill>
          <a:blip r:embed="rId2" cstate="print"/>
          <a:stretch>
            <a:fillRect/>
          </a:stretch>
        </p:blipFill>
        <p:spPr>
          <a:xfrm>
            <a:off x="838200" y="762000"/>
            <a:ext cx="2311111" cy="596825"/>
          </a:xfrm>
          <a:prstGeom prst="rect">
            <a:avLst/>
          </a:prstGeom>
        </p:spPr>
      </p:pic>
      <p:pic>
        <p:nvPicPr>
          <p:cNvPr id="5" name="Picture 4" descr="eStewards_52770699800_27ed5ab322_o.jpg"/>
          <p:cNvPicPr>
            <a:picLocks noChangeAspect="1"/>
          </p:cNvPicPr>
          <p:nvPr/>
        </p:nvPicPr>
        <p:blipFill>
          <a:blip r:embed="rId3" cstate="print"/>
          <a:stretch>
            <a:fillRect/>
          </a:stretch>
        </p:blipFill>
        <p:spPr>
          <a:xfrm>
            <a:off x="914400" y="1828800"/>
            <a:ext cx="7713329" cy="430339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idx="4294967295"/>
          </p:nvPr>
        </p:nvSpPr>
        <p:spPr>
          <a:xfrm>
            <a:off x="628650" y="365127"/>
            <a:ext cx="7886700" cy="854073"/>
          </a:xfrm>
        </p:spPr>
        <p:txBody>
          <a:bodyPr/>
          <a:lstStyle/>
          <a:p>
            <a:pPr eaLnBrk="1" hangingPunct="1"/>
            <a:r>
              <a:rPr lang="en-US" altLang="en-US" dirty="0" smtClean="0"/>
              <a:t>                 Might Need New Shoes !</a:t>
            </a:r>
          </a:p>
        </p:txBody>
      </p:sp>
      <p:pic>
        <p:nvPicPr>
          <p:cNvPr id="47106" name="Picture 2" descr="E:\PSS-Work-Pictures\Pictures_Current\Rachel-Carson\Rachel-Carson_2019\06-22-19_Challenge\edited-Challenge\eChallenge_06-22-19_Muddy-Shoe_P6221216.jpg"/>
          <p:cNvPicPr>
            <a:picLocks noChangeAspect="1" noChangeArrowheads="1"/>
          </p:cNvPicPr>
          <p:nvPr/>
        </p:nvPicPr>
        <p:blipFill>
          <a:blip r:embed="rId2" cstate="print"/>
          <a:srcRect/>
          <a:stretch>
            <a:fillRect/>
          </a:stretch>
        </p:blipFill>
        <p:spPr bwMode="auto">
          <a:xfrm>
            <a:off x="1447800" y="1447800"/>
            <a:ext cx="6781800" cy="44196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76803"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Enjoying Back Side of Log Cabin Hill</a:t>
            </a:r>
            <a:endParaRPr lang="en-US" altLang="en-US" dirty="0">
              <a:latin typeface="Phosphate Solid" pitchFamily="2" charset="0"/>
            </a:endParaRPr>
          </a:p>
        </p:txBody>
      </p:sp>
      <p:pic>
        <p:nvPicPr>
          <p:cNvPr id="49155" name="Picture 3" descr="C:\1PSS-Data\Rachel-Carson-Docs\RC-Docs_2023\3ROC_Public-Lands_Talks\From-Site_2021-Event\edited-2021\eLog-Cabin-Back_51266952863_45f284020d_o.jpg"/>
          <p:cNvPicPr>
            <a:picLocks noChangeAspect="1" noChangeArrowheads="1"/>
          </p:cNvPicPr>
          <p:nvPr/>
        </p:nvPicPr>
        <p:blipFill>
          <a:blip r:embed="rId3" cstate="print"/>
          <a:srcRect/>
          <a:stretch>
            <a:fillRect/>
          </a:stretch>
        </p:blipFill>
        <p:spPr bwMode="auto">
          <a:xfrm>
            <a:off x="2133600" y="1143000"/>
            <a:ext cx="5021267" cy="54864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76803" name="TextBox 9"/>
          <p:cNvSpPr txBox="1">
            <a:spLocks noChangeArrowheads="1"/>
          </p:cNvSpPr>
          <p:nvPr/>
        </p:nvSpPr>
        <p:spPr bwMode="auto">
          <a:xfrm>
            <a:off x="457200" y="720725"/>
            <a:ext cx="8458200" cy="646331"/>
          </a:xfrm>
          <a:prstGeom prst="rect">
            <a:avLst/>
          </a:prstGeom>
          <a:noFill/>
          <a:ln w="9525">
            <a:noFill/>
            <a:miter lim="800000"/>
            <a:headEnd/>
            <a:tailEnd/>
          </a:ln>
        </p:spPr>
        <p:txBody>
          <a:bodyPr>
            <a:spAutoFit/>
          </a:bodyPr>
          <a:lstStyle/>
          <a:p>
            <a:pPr algn="ctr"/>
            <a:r>
              <a:rPr lang="en-US" altLang="en-US" b="1" dirty="0" smtClean="0">
                <a:solidFill>
                  <a:srgbClr val="FF0000"/>
                </a:solidFill>
                <a:latin typeface="Phosphate Solid" pitchFamily="2" charset="0"/>
              </a:rPr>
              <a:t>Very muddy &amp; slippery Murray Hill</a:t>
            </a:r>
          </a:p>
          <a:p>
            <a:pPr algn="ctr"/>
            <a:r>
              <a:rPr lang="en-US" altLang="en-US" b="1" dirty="0" smtClean="0">
                <a:solidFill>
                  <a:srgbClr val="FF0000"/>
                </a:solidFill>
                <a:latin typeface="Phosphate Solid" pitchFamily="2" charset="0"/>
              </a:rPr>
              <a:t>Hopefully not this slippery in 2024  </a:t>
            </a:r>
            <a:endParaRPr lang="en-US" altLang="en-US" b="1" dirty="0">
              <a:solidFill>
                <a:srgbClr val="FF0000"/>
              </a:solidFill>
              <a:latin typeface="Phosphate Solid" pitchFamily="2" charset="0"/>
            </a:endParaRPr>
          </a:p>
        </p:txBody>
      </p:sp>
      <p:pic>
        <p:nvPicPr>
          <p:cNvPr id="46083" name="Picture 3" descr="E:\PSS-Work-Pictures\Pictures_Current\Rachel-Carson\Rachel-Carson_2019\06-22-19_Challenge\edited-Challenge\aeMurray_Challenge_06-22-19_Murray_P6221181.jpg"/>
          <p:cNvPicPr>
            <a:picLocks noChangeAspect="1" noChangeArrowheads="1"/>
          </p:cNvPicPr>
          <p:nvPr/>
        </p:nvPicPr>
        <p:blipFill>
          <a:blip r:embed="rId3" cstate="print"/>
          <a:srcRect/>
          <a:stretch>
            <a:fillRect/>
          </a:stretch>
        </p:blipFill>
        <p:spPr bwMode="auto">
          <a:xfrm>
            <a:off x="762000" y="1447800"/>
            <a:ext cx="7848600" cy="48768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7043"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solidFill>
                  <a:srgbClr val="FF0000"/>
                </a:solidFill>
                <a:latin typeface="Phosphate Solid" pitchFamily="2" charset="0"/>
              </a:rPr>
              <a:t>What  - Another crazy steep hill  </a:t>
            </a:r>
            <a:r>
              <a:rPr lang="en-US" altLang="en-US" dirty="0" smtClean="0">
                <a:latin typeface="Phosphate Solid" pitchFamily="2" charset="0"/>
              </a:rPr>
              <a:t>?? </a:t>
            </a:r>
            <a:endParaRPr lang="en-US" altLang="en-US" dirty="0">
              <a:latin typeface="Phosphate Solid" pitchFamily="2" charset="0"/>
            </a:endParaRPr>
          </a:p>
        </p:txBody>
      </p:sp>
      <p:pic>
        <p:nvPicPr>
          <p:cNvPr id="67586" name="Picture 2" descr="E:\PSS-Work-Pictures\Pictures_Current\Rachel-Carson\Rachel-Carson_2021\Pictures-From-Site\eAdam_51268962374_26027d1bb2_o.jpg"/>
          <p:cNvPicPr>
            <a:picLocks noChangeAspect="1" noChangeArrowheads="1"/>
          </p:cNvPicPr>
          <p:nvPr/>
        </p:nvPicPr>
        <p:blipFill>
          <a:blip r:embed="rId3" cstate="print"/>
          <a:srcRect/>
          <a:stretch>
            <a:fillRect/>
          </a:stretch>
        </p:blipFill>
        <p:spPr bwMode="auto">
          <a:xfrm>
            <a:off x="2743200" y="1219200"/>
            <a:ext cx="3962400" cy="54864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7043"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Log Cabin Hill  / 2024 Going Up right after Check Point #2  </a:t>
            </a:r>
            <a:endParaRPr lang="en-US" altLang="en-US" dirty="0">
              <a:latin typeface="Phosphate Solid" pitchFamily="2" charset="0"/>
            </a:endParaRPr>
          </a:p>
        </p:txBody>
      </p:sp>
      <p:pic>
        <p:nvPicPr>
          <p:cNvPr id="5" name="Picture 4" descr="eLog-Cabin_52160043783_d255ee0cba_k.jpg"/>
          <p:cNvPicPr>
            <a:picLocks noChangeAspect="1"/>
          </p:cNvPicPr>
          <p:nvPr/>
        </p:nvPicPr>
        <p:blipFill>
          <a:blip r:embed="rId3" cstate="print"/>
          <a:stretch>
            <a:fillRect/>
          </a:stretch>
        </p:blipFill>
        <p:spPr>
          <a:xfrm>
            <a:off x="1752600" y="1600200"/>
            <a:ext cx="5486400" cy="45720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7043"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Log Cabin Hill  / 2024 Going Up </a:t>
            </a:r>
            <a:r>
              <a:rPr lang="en-US" altLang="en-US" dirty="0" err="1" smtClean="0">
                <a:latin typeface="Phosphate Solid" pitchFamily="2" charset="0"/>
              </a:rPr>
              <a:t>Up</a:t>
            </a:r>
            <a:r>
              <a:rPr lang="en-US" altLang="en-US" dirty="0" smtClean="0">
                <a:latin typeface="Phosphate Solid" pitchFamily="2" charset="0"/>
              </a:rPr>
              <a:t> </a:t>
            </a:r>
            <a:r>
              <a:rPr lang="en-US" altLang="en-US" dirty="0" err="1" smtClean="0">
                <a:latin typeface="Phosphate Solid" pitchFamily="2" charset="0"/>
              </a:rPr>
              <a:t>Up</a:t>
            </a:r>
            <a:r>
              <a:rPr lang="en-US" altLang="en-US" dirty="0" smtClean="0">
                <a:latin typeface="Phosphate Solid" pitchFamily="2" charset="0"/>
              </a:rPr>
              <a:t> after Check Point #2  </a:t>
            </a:r>
            <a:endParaRPr lang="en-US" altLang="en-US" dirty="0">
              <a:latin typeface="Phosphate Solid" pitchFamily="2" charset="0"/>
            </a:endParaRPr>
          </a:p>
        </p:txBody>
      </p:sp>
      <p:pic>
        <p:nvPicPr>
          <p:cNvPr id="6" name="Picture 5" descr="eLog-Cabin_52158995657_0ab0e49cc4_o.jpg"/>
          <p:cNvPicPr>
            <a:picLocks noChangeAspect="1"/>
          </p:cNvPicPr>
          <p:nvPr/>
        </p:nvPicPr>
        <p:blipFill>
          <a:blip r:embed="rId3" cstate="print"/>
          <a:stretch>
            <a:fillRect/>
          </a:stretch>
        </p:blipFill>
        <p:spPr>
          <a:xfrm>
            <a:off x="1295400" y="1219200"/>
            <a:ext cx="6748789" cy="5098404"/>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urray Hill Rd(51)"/>
          <p:cNvPicPr>
            <a:picLocks noChangeAspect="1" noChangeArrowheads="1"/>
          </p:cNvPicPr>
          <p:nvPr/>
        </p:nvPicPr>
        <p:blipFill>
          <a:blip r:embed="rId2" cstate="print"/>
          <a:srcRect/>
          <a:stretch>
            <a:fillRect/>
          </a:stretch>
        </p:blipFill>
        <p:spPr bwMode="auto">
          <a:xfrm>
            <a:off x="1524000" y="1447800"/>
            <a:ext cx="5867400" cy="4343400"/>
          </a:xfrm>
          <a:prstGeom prst="rect">
            <a:avLst/>
          </a:prstGeom>
          <a:noFill/>
          <a:ln w="9525">
            <a:noFill/>
            <a:miter lim="800000"/>
            <a:headEnd/>
            <a:tailEnd/>
          </a:ln>
        </p:spPr>
      </p:pic>
      <p:sp>
        <p:nvSpPr>
          <p:cNvPr id="54275" name="Rectangle 3"/>
          <p:cNvSpPr>
            <a:spLocks noGrp="1" noChangeArrowheads="1"/>
          </p:cNvSpPr>
          <p:nvPr>
            <p:ph type="title" idx="4294967295"/>
          </p:nvPr>
        </p:nvSpPr>
        <p:spPr>
          <a:xfrm>
            <a:off x="628650" y="365127"/>
            <a:ext cx="7886700" cy="1006474"/>
          </a:xfrm>
        </p:spPr>
        <p:txBody>
          <a:bodyPr/>
          <a:lstStyle/>
          <a:p>
            <a:pPr eaLnBrk="1" hangingPunct="1"/>
            <a:r>
              <a:rPr lang="en-US" altLang="en-US" dirty="0" smtClean="0"/>
              <a:t>                          Safe at second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72707"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2024 – Up Route 910 / Cross the Turnpike on Bridge</a:t>
            </a:r>
            <a:endParaRPr lang="en-US" altLang="en-US" dirty="0">
              <a:latin typeface="Phosphate Solid" pitchFamily="2" charset="0"/>
            </a:endParaRPr>
          </a:p>
        </p:txBody>
      </p:sp>
      <p:pic>
        <p:nvPicPr>
          <p:cNvPr id="5" name="Picture 4" descr="eRoute-910_52161629105_4a20103dc2_k.jpg"/>
          <p:cNvPicPr>
            <a:picLocks noChangeAspect="1"/>
          </p:cNvPicPr>
          <p:nvPr/>
        </p:nvPicPr>
        <p:blipFill>
          <a:blip r:embed="rId3" cstate="print"/>
          <a:stretch>
            <a:fillRect/>
          </a:stretch>
        </p:blipFill>
        <p:spPr>
          <a:xfrm>
            <a:off x="2438400" y="1219200"/>
            <a:ext cx="4776788" cy="44958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72707"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2024 – Heading down towards Saxonburg Blvd then </a:t>
            </a:r>
            <a:r>
              <a:rPr lang="en-US" altLang="en-US" dirty="0" err="1" smtClean="0">
                <a:latin typeface="Phosphate Solid" pitchFamily="2" charset="0"/>
              </a:rPr>
              <a:t>Emmerling</a:t>
            </a:r>
            <a:endParaRPr lang="en-US" altLang="en-US" dirty="0">
              <a:latin typeface="Phosphate Solid" pitchFamily="2" charset="0"/>
            </a:endParaRPr>
          </a:p>
        </p:txBody>
      </p:sp>
      <p:pic>
        <p:nvPicPr>
          <p:cNvPr id="6" name="Picture 5" descr="eMyers_52160150432_b84feece33_k.jpg"/>
          <p:cNvPicPr>
            <a:picLocks noChangeAspect="1"/>
          </p:cNvPicPr>
          <p:nvPr/>
        </p:nvPicPr>
        <p:blipFill>
          <a:blip r:embed="rId3" cstate="print"/>
          <a:stretch>
            <a:fillRect/>
          </a:stretch>
        </p:blipFill>
        <p:spPr>
          <a:xfrm>
            <a:off x="1371600" y="1600200"/>
            <a:ext cx="6172200" cy="445063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urtner Hill (87)"/>
          <p:cNvPicPr>
            <a:picLocks noChangeAspect="1" noChangeArrowheads="1"/>
          </p:cNvPicPr>
          <p:nvPr/>
        </p:nvPicPr>
        <p:blipFill>
          <a:blip r:embed="rId2" cstate="print"/>
          <a:srcRect/>
          <a:stretch>
            <a:fillRect/>
          </a:stretch>
        </p:blipFill>
        <p:spPr bwMode="auto">
          <a:xfrm>
            <a:off x="990600" y="1524000"/>
            <a:ext cx="7064375" cy="4733925"/>
          </a:xfrm>
          <a:prstGeom prst="rect">
            <a:avLst/>
          </a:prstGeom>
          <a:noFill/>
          <a:ln w="9525">
            <a:noFill/>
            <a:miter lim="800000"/>
            <a:headEnd/>
            <a:tailEnd/>
          </a:ln>
        </p:spPr>
      </p:pic>
      <p:sp>
        <p:nvSpPr>
          <p:cNvPr id="38915" name="Rectangle 3"/>
          <p:cNvSpPr>
            <a:spLocks noGrp="1" noChangeArrowheads="1"/>
          </p:cNvSpPr>
          <p:nvPr>
            <p:ph type="title" idx="4294967295"/>
          </p:nvPr>
        </p:nvSpPr>
        <p:spPr>
          <a:xfrm>
            <a:off x="685800" y="609600"/>
            <a:ext cx="7772400" cy="762000"/>
          </a:xfrm>
        </p:spPr>
        <p:txBody>
          <a:bodyPr/>
          <a:lstStyle/>
          <a:p>
            <a:pPr eaLnBrk="1" hangingPunct="1"/>
            <a:r>
              <a:rPr lang="en-US" altLang="en-US" sz="2800" b="1" dirty="0" smtClean="0">
                <a:solidFill>
                  <a:srgbClr val="0000FF"/>
                </a:solidFill>
              </a:rPr>
              <a:t>Checking Water Supply</a:t>
            </a:r>
            <a:r>
              <a:rPr lang="en-US" altLang="en-US" b="1" dirty="0" smtClean="0">
                <a:solidFill>
                  <a:srgbClr val="0000FF"/>
                </a:solidFill>
              </a:rPr>
              <a:t>  ( is that really water ?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xmlns="" id="{6B811665-D87D-4AB0-A4E5-5216CE643276}"/>
              </a:ext>
            </a:extLst>
          </p:cNvPr>
          <p:cNvSpPr>
            <a:spLocks noGrp="1" noChangeArrowheads="1"/>
          </p:cNvSpPr>
          <p:nvPr>
            <p:ph type="title" idx="4294967295"/>
          </p:nvPr>
        </p:nvSpPr>
        <p:spPr>
          <a:xfrm>
            <a:off x="3352800" y="365125"/>
            <a:ext cx="4533900" cy="1006475"/>
          </a:xfrm>
        </p:spPr>
        <p:txBody>
          <a:bodyPr>
            <a:normAutofit/>
          </a:bodyPr>
          <a:lstStyle/>
          <a:p>
            <a:r>
              <a:rPr lang="en-US" altLang="en-US" dirty="0"/>
              <a:t>  </a:t>
            </a:r>
            <a:r>
              <a:rPr lang="en-US" altLang="en-US" dirty="0" smtClean="0">
                <a:solidFill>
                  <a:srgbClr val="0000FF"/>
                </a:solidFill>
              </a:rPr>
              <a:t>Trail Project Work</a:t>
            </a:r>
            <a:r>
              <a:rPr lang="en-US" altLang="en-US" b="1" dirty="0" smtClean="0">
                <a:solidFill>
                  <a:srgbClr val="0000FF"/>
                </a:solidFill>
              </a:rPr>
              <a:t>:  </a:t>
            </a:r>
            <a:endParaRPr lang="en-US" altLang="en-US" b="1" dirty="0">
              <a:solidFill>
                <a:srgbClr val="0000FF"/>
              </a:solidFill>
            </a:endParaRPr>
          </a:p>
        </p:txBody>
      </p:sp>
      <p:pic>
        <p:nvPicPr>
          <p:cNvPr id="4" name="Picture 3" descr="Logo_Picture1.png"/>
          <p:cNvPicPr>
            <a:picLocks noChangeAspect="1"/>
          </p:cNvPicPr>
          <p:nvPr/>
        </p:nvPicPr>
        <p:blipFill>
          <a:blip r:embed="rId2" cstate="print"/>
          <a:stretch>
            <a:fillRect/>
          </a:stretch>
        </p:blipFill>
        <p:spPr>
          <a:xfrm>
            <a:off x="838200" y="762000"/>
            <a:ext cx="2311111" cy="596825"/>
          </a:xfrm>
          <a:prstGeom prst="rect">
            <a:avLst/>
          </a:prstGeom>
        </p:spPr>
      </p:pic>
      <p:pic>
        <p:nvPicPr>
          <p:cNvPr id="6" name="Picture 5" descr="e51694126407_d9150285e2_o.jpg"/>
          <p:cNvPicPr>
            <a:picLocks noChangeAspect="1"/>
          </p:cNvPicPr>
          <p:nvPr/>
        </p:nvPicPr>
        <p:blipFill>
          <a:blip r:embed="rId3" cstate="print"/>
          <a:stretch>
            <a:fillRect/>
          </a:stretch>
        </p:blipFill>
        <p:spPr>
          <a:xfrm>
            <a:off x="1828800" y="1371600"/>
            <a:ext cx="5688486" cy="48006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72707"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b="1" dirty="0" smtClean="0">
                <a:solidFill>
                  <a:srgbClr val="FF0000"/>
                </a:solidFill>
                <a:latin typeface="Phosphate Solid" pitchFamily="2" charset="0"/>
              </a:rPr>
              <a:t>Where oh Where is this on the Rachel ? </a:t>
            </a:r>
            <a:endParaRPr lang="en-US" altLang="en-US" b="1" dirty="0">
              <a:solidFill>
                <a:srgbClr val="FF0000"/>
              </a:solidFill>
              <a:latin typeface="Phosphate Solid" pitchFamily="2" charset="0"/>
            </a:endParaRPr>
          </a:p>
        </p:txBody>
      </p:sp>
      <p:pic>
        <p:nvPicPr>
          <p:cNvPr id="5" name="Picture 4" descr="HR_Hike_08-25-19_P8252009.JPG"/>
          <p:cNvPicPr>
            <a:picLocks noChangeAspect="1"/>
          </p:cNvPicPr>
          <p:nvPr/>
        </p:nvPicPr>
        <p:blipFill>
          <a:blip r:embed="rId3" cstate="print"/>
          <a:stretch>
            <a:fillRect/>
          </a:stretch>
        </p:blipFill>
        <p:spPr>
          <a:xfrm>
            <a:off x="1066800" y="1143000"/>
            <a:ext cx="7193280" cy="539496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0899"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Past </a:t>
            </a:r>
            <a:r>
              <a:rPr lang="en-US" altLang="en-US" dirty="0" err="1" smtClean="0">
                <a:latin typeface="Phosphate Solid" pitchFamily="2" charset="0"/>
              </a:rPr>
              <a:t>Emmerling</a:t>
            </a:r>
            <a:r>
              <a:rPr lang="en-US" altLang="en-US" dirty="0" smtClean="0">
                <a:latin typeface="Phosphate Solid" pitchFamily="2" charset="0"/>
              </a:rPr>
              <a:t> Park – working towards Rich Hill  </a:t>
            </a:r>
            <a:endParaRPr lang="en-US" altLang="en-US" dirty="0">
              <a:latin typeface="Phosphate Solid" pitchFamily="2" charset="0"/>
            </a:endParaRPr>
          </a:p>
        </p:txBody>
      </p:sp>
      <p:pic>
        <p:nvPicPr>
          <p:cNvPr id="6" name="Picture 5" descr="eLevi_52170074331_7d190d9e56_k.jpg"/>
          <p:cNvPicPr>
            <a:picLocks noChangeAspect="1"/>
          </p:cNvPicPr>
          <p:nvPr/>
        </p:nvPicPr>
        <p:blipFill>
          <a:blip r:embed="rId3" cstate="print"/>
          <a:stretch>
            <a:fillRect/>
          </a:stretch>
        </p:blipFill>
        <p:spPr>
          <a:xfrm>
            <a:off x="1524000" y="1143001"/>
            <a:ext cx="6192599" cy="51054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0899"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Past </a:t>
            </a:r>
            <a:r>
              <a:rPr lang="en-US" altLang="en-US" dirty="0" err="1" smtClean="0">
                <a:latin typeface="Phosphate Solid" pitchFamily="2" charset="0"/>
              </a:rPr>
              <a:t>Emmerling</a:t>
            </a:r>
            <a:r>
              <a:rPr lang="en-US" altLang="en-US" dirty="0" smtClean="0">
                <a:latin typeface="Phosphate Solid" pitchFamily="2" charset="0"/>
              </a:rPr>
              <a:t> Park – working towards Rich Hill  </a:t>
            </a:r>
            <a:endParaRPr lang="en-US" altLang="en-US" dirty="0">
              <a:latin typeface="Phosphate Solid" pitchFamily="2" charset="0"/>
            </a:endParaRPr>
          </a:p>
        </p:txBody>
      </p:sp>
      <p:pic>
        <p:nvPicPr>
          <p:cNvPr id="6" name="Picture 5" descr="eEmmerling_52168845847_9164af116c_k.jpg"/>
          <p:cNvPicPr>
            <a:picLocks noChangeAspect="1"/>
          </p:cNvPicPr>
          <p:nvPr/>
        </p:nvPicPr>
        <p:blipFill>
          <a:blip r:embed="rId3" cstate="print"/>
          <a:stretch>
            <a:fillRect/>
          </a:stretch>
        </p:blipFill>
        <p:spPr>
          <a:xfrm>
            <a:off x="914400" y="1143000"/>
            <a:ext cx="7023115" cy="5433337"/>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1027"/>
          <p:cNvSpPr>
            <a:spLocks noGrp="1" noChangeArrowheads="1"/>
          </p:cNvSpPr>
          <p:nvPr>
            <p:ph type="title" idx="4294967295"/>
          </p:nvPr>
        </p:nvSpPr>
        <p:spPr>
          <a:xfrm>
            <a:off x="685800" y="609600"/>
            <a:ext cx="7772400" cy="762000"/>
          </a:xfrm>
        </p:spPr>
        <p:txBody>
          <a:bodyPr>
            <a:normAutofit/>
          </a:bodyPr>
          <a:lstStyle/>
          <a:p>
            <a:pPr eaLnBrk="1" hangingPunct="1"/>
            <a:r>
              <a:rPr lang="en-US" altLang="en-US" sz="3200" dirty="0" smtClean="0"/>
              <a:t>           </a:t>
            </a:r>
            <a:r>
              <a:rPr lang="en-US" altLang="en-US" sz="3200" dirty="0" err="1" smtClean="0"/>
              <a:t>Burtner</a:t>
            </a:r>
            <a:r>
              <a:rPr lang="en-US" altLang="en-US" sz="3200" dirty="0" smtClean="0"/>
              <a:t> Hill</a:t>
            </a:r>
            <a:r>
              <a:rPr lang="en-US" altLang="en-US" dirty="0" smtClean="0"/>
              <a:t> – this year going up </a:t>
            </a:r>
          </a:p>
        </p:txBody>
      </p:sp>
      <p:pic>
        <p:nvPicPr>
          <p:cNvPr id="50178" name="Picture 2" descr="C:\1PSS-Data\Rachel-Carson-Docs\RC-Docs_2023\3ROC_Public-Lands_Talks\From-Site_2021-Event\edited-2021\eBurtner_51268903995_6f3344d858_o.jpg"/>
          <p:cNvPicPr>
            <a:picLocks noChangeAspect="1" noChangeArrowheads="1"/>
          </p:cNvPicPr>
          <p:nvPr/>
        </p:nvPicPr>
        <p:blipFill>
          <a:blip r:embed="rId2" cstate="print"/>
          <a:srcRect/>
          <a:stretch>
            <a:fillRect/>
          </a:stretch>
        </p:blipFill>
        <p:spPr bwMode="auto">
          <a:xfrm>
            <a:off x="2209800" y="1295400"/>
            <a:ext cx="4201341" cy="52578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1027"/>
          <p:cNvSpPr>
            <a:spLocks noGrp="1" noChangeArrowheads="1"/>
          </p:cNvSpPr>
          <p:nvPr>
            <p:ph type="title" idx="4294967295"/>
          </p:nvPr>
        </p:nvSpPr>
        <p:spPr>
          <a:xfrm>
            <a:off x="685800" y="609600"/>
            <a:ext cx="7772400" cy="762000"/>
          </a:xfrm>
        </p:spPr>
        <p:txBody>
          <a:bodyPr/>
          <a:lstStyle/>
          <a:p>
            <a:pPr eaLnBrk="1" hangingPunct="1"/>
            <a:r>
              <a:rPr lang="en-US" altLang="en-US" sz="3200" dirty="0" smtClean="0"/>
              <a:t>                     Past </a:t>
            </a:r>
            <a:r>
              <a:rPr lang="en-US" altLang="en-US" sz="3200" dirty="0" err="1" smtClean="0"/>
              <a:t>Burtner</a:t>
            </a:r>
            <a:r>
              <a:rPr lang="en-US" altLang="en-US" sz="3200" dirty="0" smtClean="0"/>
              <a:t> </a:t>
            </a:r>
            <a:r>
              <a:rPr lang="en-US" altLang="en-US" sz="3200" dirty="0" err="1" smtClean="0"/>
              <a:t>Burtner</a:t>
            </a:r>
            <a:r>
              <a:rPr lang="en-US" altLang="en-US" sz="3200" dirty="0" smtClean="0"/>
              <a:t> Hill</a:t>
            </a:r>
            <a:r>
              <a:rPr lang="en-US" altLang="en-US" dirty="0" smtClean="0"/>
              <a:t> </a:t>
            </a:r>
          </a:p>
        </p:txBody>
      </p:sp>
      <p:pic>
        <p:nvPicPr>
          <p:cNvPr id="4" name="Picture 3" descr="eBurtner-Area_52161302035_9e84d2438c_k.jpg"/>
          <p:cNvPicPr>
            <a:picLocks noChangeAspect="1"/>
          </p:cNvPicPr>
          <p:nvPr/>
        </p:nvPicPr>
        <p:blipFill>
          <a:blip r:embed="rId2" cstate="print"/>
          <a:stretch>
            <a:fillRect/>
          </a:stretch>
        </p:blipFill>
        <p:spPr>
          <a:xfrm>
            <a:off x="1524000" y="1371600"/>
            <a:ext cx="6248400" cy="47244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46083" name="TextBox 9"/>
          <p:cNvSpPr txBox="1">
            <a:spLocks noChangeArrowheads="1"/>
          </p:cNvSpPr>
          <p:nvPr/>
        </p:nvSpPr>
        <p:spPr bwMode="auto">
          <a:xfrm>
            <a:off x="457200" y="720725"/>
            <a:ext cx="8458200" cy="646331"/>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Start </a:t>
            </a:r>
            <a:r>
              <a:rPr lang="en-US" altLang="en-US" dirty="0">
                <a:latin typeface="Phosphate Solid" pitchFamily="2" charset="0"/>
              </a:rPr>
              <a:t>of Homestead </a:t>
            </a:r>
            <a:r>
              <a:rPr lang="en-US" altLang="en-US" dirty="0" smtClean="0">
                <a:latin typeface="Phosphate Solid" pitchFamily="2" charset="0"/>
              </a:rPr>
              <a:t>Challenge - Springdale </a:t>
            </a:r>
            <a:r>
              <a:rPr lang="en-US" altLang="en-US" dirty="0">
                <a:latin typeface="Phosphate Solid" pitchFamily="2" charset="0"/>
              </a:rPr>
              <a:t>– near the high school  &amp; RC Homestead </a:t>
            </a:r>
            <a:r>
              <a:rPr lang="en-US" altLang="en-US" dirty="0" smtClean="0">
                <a:latin typeface="Phosphate Solid" pitchFamily="2" charset="0"/>
              </a:rPr>
              <a:t>  /  Remember to have your FOB scanned</a:t>
            </a:r>
            <a:endParaRPr lang="en-US" altLang="en-US" dirty="0">
              <a:latin typeface="Phosphate Solid" pitchFamily="2" charset="0"/>
            </a:endParaRPr>
          </a:p>
        </p:txBody>
      </p:sp>
      <p:pic>
        <p:nvPicPr>
          <p:cNvPr id="56322" name="Picture 2" descr="C:\1PSS-Data\Rachel-Carson-Docs\RC-Docs_2023\3ROC_Public-Lands_Talks\From-Site_2021-Event\edited-2021\eHomestead-Start_51266934763_85ebf7e69a_o.jpg"/>
          <p:cNvPicPr>
            <a:picLocks noChangeAspect="1" noChangeArrowheads="1"/>
          </p:cNvPicPr>
          <p:nvPr/>
        </p:nvPicPr>
        <p:blipFill>
          <a:blip r:embed="rId3" cstate="print"/>
          <a:srcRect/>
          <a:stretch>
            <a:fillRect/>
          </a:stretch>
        </p:blipFill>
        <p:spPr bwMode="auto">
          <a:xfrm>
            <a:off x="2362200" y="1447800"/>
            <a:ext cx="4302282" cy="484632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46083" name="TextBox 9"/>
          <p:cNvSpPr txBox="1">
            <a:spLocks noChangeArrowheads="1"/>
          </p:cNvSpPr>
          <p:nvPr/>
        </p:nvSpPr>
        <p:spPr bwMode="auto">
          <a:xfrm>
            <a:off x="457200" y="720725"/>
            <a:ext cx="8458200" cy="646331"/>
          </a:xfrm>
          <a:prstGeom prst="rect">
            <a:avLst/>
          </a:prstGeom>
          <a:noFill/>
          <a:ln w="9525">
            <a:noFill/>
            <a:miter lim="800000"/>
            <a:headEnd/>
            <a:tailEnd/>
          </a:ln>
        </p:spPr>
        <p:txBody>
          <a:bodyPr>
            <a:spAutoFit/>
          </a:bodyPr>
          <a:lstStyle/>
          <a:p>
            <a:pPr algn="ctr"/>
            <a:r>
              <a:rPr lang="en-US" altLang="en-US" dirty="0">
                <a:latin typeface="Phosphate Solid" pitchFamily="2" charset="0"/>
              </a:rPr>
              <a:t>”HALF WAY” POINT and start of Homestead Challenge</a:t>
            </a:r>
          </a:p>
          <a:p>
            <a:pPr algn="ctr"/>
            <a:r>
              <a:rPr lang="en-US" altLang="en-US" dirty="0">
                <a:latin typeface="Phosphate Solid" pitchFamily="2" charset="0"/>
              </a:rPr>
              <a:t>Springdale – near the high school  &amp; RC Homestead </a:t>
            </a:r>
          </a:p>
        </p:txBody>
      </p:sp>
      <p:pic>
        <p:nvPicPr>
          <p:cNvPr id="46084" name="Picture 2" descr="Homestead-Area1"/>
          <p:cNvPicPr>
            <a:picLocks noChangeAspect="1" noChangeArrowheads="1"/>
          </p:cNvPicPr>
          <p:nvPr/>
        </p:nvPicPr>
        <p:blipFill>
          <a:blip r:embed="rId3" cstate="print"/>
          <a:srcRect/>
          <a:stretch>
            <a:fillRect/>
          </a:stretch>
        </p:blipFill>
        <p:spPr bwMode="auto">
          <a:xfrm>
            <a:off x="1600200" y="1447800"/>
            <a:ext cx="6019800" cy="4476750"/>
          </a:xfrm>
          <a:prstGeom prst="rect">
            <a:avLst/>
          </a:prstGeom>
          <a:noFill/>
          <a:ln w="9525">
            <a:noFill/>
            <a:miter lim="800000"/>
            <a:headEnd/>
            <a:tailEnd/>
          </a:ln>
        </p:spPr>
      </p:pic>
      <p:sp>
        <p:nvSpPr>
          <p:cNvPr id="46085" name="TextBox 1"/>
          <p:cNvSpPr txBox="1">
            <a:spLocks noChangeArrowheads="1"/>
          </p:cNvSpPr>
          <p:nvPr/>
        </p:nvSpPr>
        <p:spPr bwMode="auto">
          <a:xfrm>
            <a:off x="2527300" y="6191250"/>
            <a:ext cx="4483100" cy="460375"/>
          </a:xfrm>
          <a:prstGeom prst="rect">
            <a:avLst/>
          </a:prstGeom>
          <a:noFill/>
          <a:ln w="9525">
            <a:noFill/>
            <a:miter lim="800000"/>
            <a:headEnd/>
            <a:tailEnd/>
          </a:ln>
        </p:spPr>
        <p:txBody>
          <a:bodyPr wrap="none">
            <a:spAutoFit/>
          </a:bodyPr>
          <a:lstStyle/>
          <a:p>
            <a:r>
              <a:rPr lang="en-US" altLang="en-US">
                <a:latin typeface="American Typewriter" pitchFamily="18" charset="0"/>
              </a:rPr>
              <a:t>MARION AVE / SPRINGDALE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46083" name="TextBox 9"/>
          <p:cNvSpPr txBox="1">
            <a:spLocks noChangeArrowheads="1"/>
          </p:cNvSpPr>
          <p:nvPr/>
        </p:nvSpPr>
        <p:spPr bwMode="auto">
          <a:xfrm>
            <a:off x="457200" y="720725"/>
            <a:ext cx="8458200" cy="646331"/>
          </a:xfrm>
          <a:prstGeom prst="rect">
            <a:avLst/>
          </a:prstGeom>
          <a:noFill/>
          <a:ln w="9525">
            <a:noFill/>
            <a:miter lim="800000"/>
            <a:headEnd/>
            <a:tailEnd/>
          </a:ln>
        </p:spPr>
        <p:txBody>
          <a:bodyPr>
            <a:spAutoFit/>
          </a:bodyPr>
          <a:lstStyle/>
          <a:p>
            <a:pPr algn="ctr"/>
            <a:r>
              <a:rPr lang="en-US" altLang="en-US" dirty="0">
                <a:latin typeface="Phosphate Solid" pitchFamily="2" charset="0"/>
              </a:rPr>
              <a:t>”HALF WAY” POINT </a:t>
            </a:r>
            <a:r>
              <a:rPr lang="en-US" altLang="en-US" dirty="0" smtClean="0">
                <a:latin typeface="Phosphate Solid" pitchFamily="2" charset="0"/>
              </a:rPr>
              <a:t>of Full Challenge and near start </a:t>
            </a:r>
            <a:r>
              <a:rPr lang="en-US" altLang="en-US" dirty="0">
                <a:latin typeface="Phosphate Solid" pitchFamily="2" charset="0"/>
              </a:rPr>
              <a:t>of Homestead Challenge</a:t>
            </a:r>
          </a:p>
          <a:p>
            <a:pPr algn="ctr"/>
            <a:r>
              <a:rPr lang="en-US" altLang="en-US" dirty="0">
                <a:latin typeface="Phosphate Solid" pitchFamily="2" charset="0"/>
              </a:rPr>
              <a:t>Springdale – </a:t>
            </a:r>
            <a:r>
              <a:rPr lang="en-US" altLang="en-US" dirty="0" smtClean="0">
                <a:latin typeface="Phosphate Solid" pitchFamily="2" charset="0"/>
              </a:rPr>
              <a:t>RC </a:t>
            </a:r>
            <a:r>
              <a:rPr lang="en-US" altLang="en-US" dirty="0">
                <a:latin typeface="Phosphate Solid" pitchFamily="2" charset="0"/>
              </a:rPr>
              <a:t>Homestead </a:t>
            </a:r>
            <a:r>
              <a:rPr lang="en-US" altLang="en-US" dirty="0" smtClean="0">
                <a:latin typeface="Phosphate Solid" pitchFamily="2" charset="0"/>
              </a:rPr>
              <a:t>  / Marion Ave. </a:t>
            </a:r>
            <a:endParaRPr lang="en-US" altLang="en-US" dirty="0">
              <a:latin typeface="Phosphate Solid" pitchFamily="2" charset="0"/>
            </a:endParaRPr>
          </a:p>
        </p:txBody>
      </p:sp>
      <p:pic>
        <p:nvPicPr>
          <p:cNvPr id="52226" name="Picture 2" descr="C:\1PSS-Data\Rachel-Carson-Docs\RC-Docs_2023\3ROC_Public-Lands_Talks\From-Site_2021-Event\edited-2021\eRC-Homestead_51266011677_29f8acf9d8_o.jpg"/>
          <p:cNvPicPr>
            <a:picLocks noChangeAspect="1" noChangeArrowheads="1"/>
          </p:cNvPicPr>
          <p:nvPr/>
        </p:nvPicPr>
        <p:blipFill>
          <a:blip r:embed="rId3" cstate="print"/>
          <a:srcRect/>
          <a:stretch>
            <a:fillRect/>
          </a:stretch>
        </p:blipFill>
        <p:spPr bwMode="auto">
          <a:xfrm>
            <a:off x="685800" y="1371600"/>
            <a:ext cx="7956768" cy="530352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8131"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Out of the woods they come </a:t>
            </a:r>
            <a:endParaRPr lang="en-US" altLang="en-US" dirty="0">
              <a:latin typeface="Phosphate Solid" pitchFamily="2" charset="0"/>
            </a:endParaRPr>
          </a:p>
        </p:txBody>
      </p:sp>
      <p:pic>
        <p:nvPicPr>
          <p:cNvPr id="48132" name="Picture 2"/>
          <p:cNvPicPr>
            <a:picLocks noChangeAspect="1" noChangeArrowheads="1"/>
          </p:cNvPicPr>
          <p:nvPr/>
        </p:nvPicPr>
        <p:blipFill>
          <a:blip r:embed="rId4" cstate="print"/>
          <a:srcRect/>
          <a:stretch>
            <a:fillRect/>
          </a:stretch>
        </p:blipFill>
        <p:spPr bwMode="auto">
          <a:xfrm>
            <a:off x="800100" y="1182688"/>
            <a:ext cx="7772400" cy="518477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8131" name="TextBox 9"/>
          <p:cNvSpPr txBox="1">
            <a:spLocks noChangeArrowheads="1"/>
          </p:cNvSpPr>
          <p:nvPr/>
        </p:nvSpPr>
        <p:spPr bwMode="auto">
          <a:xfrm>
            <a:off x="457200" y="720725"/>
            <a:ext cx="7467600" cy="369332"/>
          </a:xfrm>
          <a:prstGeom prst="rect">
            <a:avLst/>
          </a:prstGeom>
          <a:noFill/>
          <a:ln w="9525">
            <a:noFill/>
            <a:miter lim="800000"/>
            <a:headEnd/>
            <a:tailEnd/>
          </a:ln>
        </p:spPr>
        <p:txBody>
          <a:bodyPr wrap="square">
            <a:spAutoFit/>
          </a:bodyPr>
          <a:lstStyle/>
          <a:p>
            <a:pPr algn="ctr"/>
            <a:r>
              <a:rPr lang="en-US" altLang="en-US" dirty="0" smtClean="0">
                <a:latin typeface="Phosphate Solid" pitchFamily="2" charset="0"/>
              </a:rPr>
              <a:t>Out of the woods they come ( so very green )  </a:t>
            </a:r>
            <a:endParaRPr lang="en-US" altLang="en-US" dirty="0">
              <a:latin typeface="Phosphate Solid" pitchFamily="2" charset="0"/>
            </a:endParaRPr>
          </a:p>
        </p:txBody>
      </p:sp>
      <p:pic>
        <p:nvPicPr>
          <p:cNvPr id="5" name="Picture 4" descr="eGreen_52160610362_c553b05116_k.jpg"/>
          <p:cNvPicPr>
            <a:picLocks noChangeAspect="1"/>
          </p:cNvPicPr>
          <p:nvPr/>
        </p:nvPicPr>
        <p:blipFill>
          <a:blip r:embed="rId4" cstate="print"/>
          <a:stretch>
            <a:fillRect/>
          </a:stretch>
        </p:blipFill>
        <p:spPr>
          <a:xfrm>
            <a:off x="1295400" y="1295400"/>
            <a:ext cx="6095680" cy="4953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xmlns="" id="{6B811665-D87D-4AB0-A4E5-5216CE643276}"/>
              </a:ext>
            </a:extLst>
          </p:cNvPr>
          <p:cNvSpPr>
            <a:spLocks noGrp="1" noChangeArrowheads="1"/>
          </p:cNvSpPr>
          <p:nvPr>
            <p:ph type="title" idx="4294967295"/>
          </p:nvPr>
        </p:nvSpPr>
        <p:spPr>
          <a:xfrm>
            <a:off x="3352800" y="365125"/>
            <a:ext cx="4533900" cy="1006475"/>
          </a:xfrm>
        </p:spPr>
        <p:txBody>
          <a:bodyPr>
            <a:normAutofit/>
          </a:bodyPr>
          <a:lstStyle/>
          <a:p>
            <a:r>
              <a:rPr lang="en-US" altLang="en-US" dirty="0"/>
              <a:t>  </a:t>
            </a:r>
            <a:r>
              <a:rPr lang="en-US" altLang="en-US" dirty="0" smtClean="0">
                <a:solidFill>
                  <a:srgbClr val="0000FF"/>
                </a:solidFill>
              </a:rPr>
              <a:t>Trail Project Work</a:t>
            </a:r>
            <a:r>
              <a:rPr lang="en-US" altLang="en-US" b="1" dirty="0" smtClean="0">
                <a:solidFill>
                  <a:srgbClr val="0000FF"/>
                </a:solidFill>
              </a:rPr>
              <a:t>:  </a:t>
            </a:r>
            <a:endParaRPr lang="en-US" altLang="en-US" b="1" dirty="0">
              <a:solidFill>
                <a:srgbClr val="0000FF"/>
              </a:solidFill>
            </a:endParaRPr>
          </a:p>
        </p:txBody>
      </p:sp>
      <p:pic>
        <p:nvPicPr>
          <p:cNvPr id="4" name="Picture 3" descr="Logo_Picture1.png"/>
          <p:cNvPicPr>
            <a:picLocks noChangeAspect="1"/>
          </p:cNvPicPr>
          <p:nvPr/>
        </p:nvPicPr>
        <p:blipFill>
          <a:blip r:embed="rId2" cstate="print"/>
          <a:stretch>
            <a:fillRect/>
          </a:stretch>
        </p:blipFill>
        <p:spPr>
          <a:xfrm>
            <a:off x="838200" y="762000"/>
            <a:ext cx="2311111" cy="596825"/>
          </a:xfrm>
          <a:prstGeom prst="rect">
            <a:avLst/>
          </a:prstGeom>
        </p:spPr>
      </p:pic>
      <p:pic>
        <p:nvPicPr>
          <p:cNvPr id="5" name="Picture 4" descr="e51695597289_7944867d3a_o.jpg"/>
          <p:cNvPicPr>
            <a:picLocks noChangeAspect="1"/>
          </p:cNvPicPr>
          <p:nvPr/>
        </p:nvPicPr>
        <p:blipFill>
          <a:blip r:embed="rId3" cstate="print"/>
          <a:stretch>
            <a:fillRect/>
          </a:stretch>
        </p:blipFill>
        <p:spPr>
          <a:xfrm>
            <a:off x="1752600" y="1295400"/>
            <a:ext cx="5990806" cy="51816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8131"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All by myself.  About 5 miles from the finish  </a:t>
            </a:r>
            <a:endParaRPr lang="en-US" altLang="en-US" dirty="0">
              <a:latin typeface="Phosphate Solid" pitchFamily="2" charset="0"/>
            </a:endParaRPr>
          </a:p>
        </p:txBody>
      </p:sp>
      <p:pic>
        <p:nvPicPr>
          <p:cNvPr id="5" name="Picture 4" descr="eAbove-Burtner_52160567631_1b2414fba2_k.jpg"/>
          <p:cNvPicPr>
            <a:picLocks noChangeAspect="1"/>
          </p:cNvPicPr>
          <p:nvPr/>
        </p:nvPicPr>
        <p:blipFill>
          <a:blip r:embed="rId4" cstate="print"/>
          <a:stretch>
            <a:fillRect/>
          </a:stretch>
        </p:blipFill>
        <p:spPr>
          <a:xfrm>
            <a:off x="990600" y="1371600"/>
            <a:ext cx="7391400" cy="474890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8131" name="TextBox 9"/>
          <p:cNvSpPr txBox="1">
            <a:spLocks noChangeArrowheads="1"/>
          </p:cNvSpPr>
          <p:nvPr/>
        </p:nvSpPr>
        <p:spPr bwMode="auto">
          <a:xfrm>
            <a:off x="457200" y="720725"/>
            <a:ext cx="7315200" cy="369332"/>
          </a:xfrm>
          <a:prstGeom prst="rect">
            <a:avLst/>
          </a:prstGeom>
          <a:noFill/>
          <a:ln w="9525">
            <a:noFill/>
            <a:miter lim="800000"/>
            <a:headEnd/>
            <a:tailEnd/>
          </a:ln>
        </p:spPr>
        <p:txBody>
          <a:bodyPr wrap="square">
            <a:spAutoFit/>
          </a:bodyPr>
          <a:lstStyle/>
          <a:p>
            <a:pPr algn="ctr"/>
            <a:r>
              <a:rPr lang="en-US" altLang="en-US" dirty="0" smtClean="0">
                <a:latin typeface="Phosphate Solid" pitchFamily="2" charset="0"/>
              </a:rPr>
              <a:t>Some rutted ( dirt bikes ) terrain    </a:t>
            </a:r>
            <a:endParaRPr lang="en-US" altLang="en-US" dirty="0">
              <a:latin typeface="Phosphate Solid" pitchFamily="2" charset="0"/>
            </a:endParaRPr>
          </a:p>
        </p:txBody>
      </p:sp>
      <p:pic>
        <p:nvPicPr>
          <p:cNvPr id="6" name="Picture 5" descr="eBurtner-Area_52160779981_5ebe9f9316_k.jpg"/>
          <p:cNvPicPr>
            <a:picLocks noChangeAspect="1"/>
          </p:cNvPicPr>
          <p:nvPr/>
        </p:nvPicPr>
        <p:blipFill>
          <a:blip r:embed="rId4" cstate="print"/>
          <a:stretch>
            <a:fillRect/>
          </a:stretch>
        </p:blipFill>
        <p:spPr>
          <a:xfrm>
            <a:off x="685800" y="1524000"/>
            <a:ext cx="6858000" cy="456802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8131" name="TextBox 9"/>
          <p:cNvSpPr txBox="1">
            <a:spLocks noChangeArrowheads="1"/>
          </p:cNvSpPr>
          <p:nvPr/>
        </p:nvSpPr>
        <p:spPr bwMode="auto">
          <a:xfrm>
            <a:off x="457200" y="720725"/>
            <a:ext cx="7315200" cy="369332"/>
          </a:xfrm>
          <a:prstGeom prst="rect">
            <a:avLst/>
          </a:prstGeom>
          <a:noFill/>
          <a:ln w="9525">
            <a:noFill/>
            <a:miter lim="800000"/>
            <a:headEnd/>
            <a:tailEnd/>
          </a:ln>
        </p:spPr>
        <p:txBody>
          <a:bodyPr wrap="square">
            <a:spAutoFit/>
          </a:bodyPr>
          <a:lstStyle/>
          <a:p>
            <a:pPr algn="ctr"/>
            <a:r>
              <a:rPr lang="en-US" altLang="en-US" dirty="0" smtClean="0">
                <a:latin typeface="Phosphate Solid" pitchFamily="2" charset="0"/>
              </a:rPr>
              <a:t>A nice walk along Shaffer Run Road  - near 1</a:t>
            </a:r>
            <a:r>
              <a:rPr lang="en-US" altLang="en-US" baseline="30000" dirty="0" smtClean="0">
                <a:latin typeface="Phosphate Solid" pitchFamily="2" charset="0"/>
              </a:rPr>
              <a:t>st</a:t>
            </a:r>
            <a:r>
              <a:rPr lang="en-US" altLang="en-US" dirty="0" smtClean="0">
                <a:latin typeface="Phosphate Solid" pitchFamily="2" charset="0"/>
              </a:rPr>
              <a:t>. Check point </a:t>
            </a:r>
            <a:endParaRPr lang="en-US" altLang="en-US" dirty="0">
              <a:latin typeface="Phosphate Solid" pitchFamily="2" charset="0"/>
            </a:endParaRPr>
          </a:p>
        </p:txBody>
      </p:sp>
      <p:pic>
        <p:nvPicPr>
          <p:cNvPr id="5" name="Picture 4" descr="eShaffer_52161626206_d0dd3ca5cd_k.jpg"/>
          <p:cNvPicPr>
            <a:picLocks noChangeAspect="1"/>
          </p:cNvPicPr>
          <p:nvPr/>
        </p:nvPicPr>
        <p:blipFill>
          <a:blip r:embed="rId4" cstate="print"/>
          <a:stretch>
            <a:fillRect/>
          </a:stretch>
        </p:blipFill>
        <p:spPr>
          <a:xfrm>
            <a:off x="914400" y="1371600"/>
            <a:ext cx="6902381" cy="4965349"/>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8131"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err="1" smtClean="0">
                <a:latin typeface="Phosphate Solid" pitchFamily="2" charset="0"/>
              </a:rPr>
              <a:t>Emmerling</a:t>
            </a:r>
            <a:r>
              <a:rPr lang="en-US" altLang="en-US" dirty="0" smtClean="0">
                <a:latin typeface="Phosphate Solid" pitchFamily="2" charset="0"/>
              </a:rPr>
              <a:t> Park – Cheering Dad on.</a:t>
            </a:r>
            <a:endParaRPr lang="en-US" altLang="en-US" dirty="0">
              <a:latin typeface="Phosphate Solid" pitchFamily="2" charset="0"/>
            </a:endParaRPr>
          </a:p>
        </p:txBody>
      </p:sp>
      <p:pic>
        <p:nvPicPr>
          <p:cNvPr id="55298" name="Picture 2" descr="C:\1PSS-Data\Rachel-Carson-Docs\RC-Docs_2023\3ROC_Public-Lands_Talks\From-Site_2021-Event\edited-2021\eEmmerling-Cheers_51267798455_8d4c26db8b_o.jpg"/>
          <p:cNvPicPr>
            <a:picLocks noChangeAspect="1" noChangeArrowheads="1"/>
          </p:cNvPicPr>
          <p:nvPr/>
        </p:nvPicPr>
        <p:blipFill>
          <a:blip r:embed="rId4" cstate="print"/>
          <a:srcRect/>
          <a:stretch>
            <a:fillRect/>
          </a:stretch>
        </p:blipFill>
        <p:spPr bwMode="auto">
          <a:xfrm>
            <a:off x="2286000" y="1219200"/>
            <a:ext cx="5151120" cy="54864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8131"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a:latin typeface="Phosphate Solid" pitchFamily="2" charset="0"/>
              </a:rPr>
              <a:t> </a:t>
            </a:r>
            <a:r>
              <a:rPr lang="en-US" altLang="en-US" dirty="0" smtClean="0">
                <a:latin typeface="Phosphate Solid" pitchFamily="2" charset="0"/>
              </a:rPr>
              <a:t>A nice walk through the woods </a:t>
            </a:r>
            <a:endParaRPr lang="en-US" altLang="en-US" dirty="0">
              <a:latin typeface="Phosphate Solid" pitchFamily="2" charset="0"/>
            </a:endParaRPr>
          </a:p>
        </p:txBody>
      </p:sp>
      <p:pic>
        <p:nvPicPr>
          <p:cNvPr id="5" name="Picture 4" descr="eKim_51269476235_c6f088194e_o.jpg"/>
          <p:cNvPicPr>
            <a:picLocks noChangeAspect="1"/>
          </p:cNvPicPr>
          <p:nvPr/>
        </p:nvPicPr>
        <p:blipFill>
          <a:blip r:embed="rId4" cstate="print"/>
          <a:stretch>
            <a:fillRect/>
          </a:stretch>
        </p:blipFill>
        <p:spPr>
          <a:xfrm>
            <a:off x="304800" y="1219200"/>
            <a:ext cx="7845028" cy="487561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48131" name="TextBox 9"/>
          <p:cNvSpPr txBox="1">
            <a:spLocks noChangeArrowheads="1"/>
          </p:cNvSpPr>
          <p:nvPr/>
        </p:nvSpPr>
        <p:spPr bwMode="auto">
          <a:xfrm>
            <a:off x="457200" y="720725"/>
            <a:ext cx="8458200" cy="923330"/>
          </a:xfrm>
          <a:prstGeom prst="rect">
            <a:avLst/>
          </a:prstGeom>
          <a:noFill/>
          <a:ln w="9525">
            <a:noFill/>
            <a:miter lim="800000"/>
            <a:headEnd/>
            <a:tailEnd/>
          </a:ln>
        </p:spPr>
        <p:txBody>
          <a:bodyPr wrap="square">
            <a:spAutoFit/>
          </a:bodyPr>
          <a:lstStyle/>
          <a:p>
            <a:pPr algn="ctr"/>
            <a:r>
              <a:rPr lang="en-US" altLang="en-US" dirty="0">
                <a:latin typeface="Phosphate Solid" pitchFamily="2" charset="0"/>
              </a:rPr>
              <a:t> </a:t>
            </a:r>
            <a:r>
              <a:rPr lang="en-US" altLang="en-US" dirty="0" smtClean="0">
                <a:latin typeface="Phosphate Solid" pitchFamily="2" charset="0"/>
              </a:rPr>
              <a:t>Follow the Light or is that Don’t follow the light  ?</a:t>
            </a:r>
          </a:p>
          <a:p>
            <a:pPr algn="ctr"/>
            <a:r>
              <a:rPr lang="en-US" altLang="en-US" dirty="0" smtClean="0">
                <a:latin typeface="Phosphate Solid" pitchFamily="2" charset="0"/>
              </a:rPr>
              <a:t>( Just before the Log Cabin (2nd. ) Check Point )</a:t>
            </a:r>
          </a:p>
          <a:p>
            <a:pPr algn="ctr"/>
            <a:r>
              <a:rPr lang="en-US" altLang="en-US" dirty="0" smtClean="0">
                <a:latin typeface="Phosphate Solid" pitchFamily="2" charset="0"/>
              </a:rPr>
              <a:t>  </a:t>
            </a:r>
            <a:endParaRPr lang="en-US" altLang="en-US" dirty="0">
              <a:latin typeface="Phosphate Solid" pitchFamily="2" charset="0"/>
            </a:endParaRPr>
          </a:p>
        </p:txBody>
      </p:sp>
      <p:pic>
        <p:nvPicPr>
          <p:cNvPr id="5" name="Picture 4" descr="eTunnel_RC_06-19-21_P6192624.jpg"/>
          <p:cNvPicPr>
            <a:picLocks noChangeAspect="1"/>
          </p:cNvPicPr>
          <p:nvPr/>
        </p:nvPicPr>
        <p:blipFill>
          <a:blip r:embed="rId4" cstate="print"/>
          <a:stretch>
            <a:fillRect/>
          </a:stretch>
        </p:blipFill>
        <p:spPr>
          <a:xfrm>
            <a:off x="2209800" y="1524000"/>
            <a:ext cx="5029200" cy="48006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52227"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a:latin typeface="Phosphate Solid" pitchFamily="2" charset="0"/>
              </a:rPr>
              <a:t>Hills &amp; more hills of all types and sizes </a:t>
            </a:r>
          </a:p>
        </p:txBody>
      </p:sp>
      <p:pic>
        <p:nvPicPr>
          <p:cNvPr id="52228" name="Picture 2" descr="C:\2PSS Pictures\Rachel-Carson\Rachel-Carson_2014\RC-2014_Others\14637529233_f0abdb6dff_z.jpg"/>
          <p:cNvPicPr>
            <a:picLocks noChangeAspect="1" noChangeArrowheads="1"/>
          </p:cNvPicPr>
          <p:nvPr/>
        </p:nvPicPr>
        <p:blipFill>
          <a:blip r:embed="rId3" cstate="print"/>
          <a:srcRect/>
          <a:stretch>
            <a:fillRect/>
          </a:stretch>
        </p:blipFill>
        <p:spPr bwMode="auto">
          <a:xfrm>
            <a:off x="914400" y="1311275"/>
            <a:ext cx="3352800" cy="5024438"/>
          </a:xfrm>
          <a:prstGeom prst="rect">
            <a:avLst/>
          </a:prstGeom>
          <a:noFill/>
          <a:ln w="9525">
            <a:noFill/>
            <a:miter lim="800000"/>
            <a:headEnd/>
            <a:tailEnd/>
          </a:ln>
        </p:spPr>
      </p:pic>
      <p:pic>
        <p:nvPicPr>
          <p:cNvPr id="52229" name="Picture 2" descr="RC_06-23-12_Kathleen-climbing_email_P6232613"/>
          <p:cNvPicPr>
            <a:picLocks noChangeAspect="1" noChangeArrowheads="1"/>
          </p:cNvPicPr>
          <p:nvPr/>
        </p:nvPicPr>
        <p:blipFill>
          <a:blip r:embed="rId4" cstate="print"/>
          <a:srcRect/>
          <a:stretch>
            <a:fillRect/>
          </a:stretch>
        </p:blipFill>
        <p:spPr bwMode="auto">
          <a:xfrm>
            <a:off x="5029200" y="1325563"/>
            <a:ext cx="3733800" cy="50292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53251" name="TextBox 9"/>
          <p:cNvSpPr txBox="1">
            <a:spLocks noChangeArrowheads="1"/>
          </p:cNvSpPr>
          <p:nvPr/>
        </p:nvSpPr>
        <p:spPr bwMode="auto">
          <a:xfrm>
            <a:off x="457200" y="720725"/>
            <a:ext cx="8458200" cy="460375"/>
          </a:xfrm>
          <a:prstGeom prst="rect">
            <a:avLst/>
          </a:prstGeom>
          <a:noFill/>
          <a:ln w="9525">
            <a:noFill/>
            <a:miter lim="800000"/>
            <a:headEnd/>
            <a:tailEnd/>
          </a:ln>
        </p:spPr>
        <p:txBody>
          <a:bodyPr>
            <a:spAutoFit/>
          </a:bodyPr>
          <a:lstStyle/>
          <a:p>
            <a:pPr algn="ctr"/>
            <a:r>
              <a:rPr lang="en-US" altLang="en-US">
                <a:latin typeface="Phosphate Solid" pitchFamily="2" charset="0"/>
              </a:rPr>
              <a:t>Sharing the road</a:t>
            </a:r>
          </a:p>
        </p:txBody>
      </p:sp>
      <p:pic>
        <p:nvPicPr>
          <p:cNvPr id="53252" name="Content Placeholder 3" descr="2015_19120286048_7168f8bc63_z.jpg"/>
          <p:cNvPicPr>
            <a:picLocks noChangeAspect="1" noChangeArrowheads="1"/>
          </p:cNvPicPr>
          <p:nvPr/>
        </p:nvPicPr>
        <p:blipFill>
          <a:blip r:embed="rId4" cstate="print"/>
          <a:srcRect/>
          <a:stretch>
            <a:fillRect/>
          </a:stretch>
        </p:blipFill>
        <p:spPr bwMode="auto">
          <a:xfrm>
            <a:off x="2286000" y="1447800"/>
            <a:ext cx="5257800" cy="4994275"/>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53251" name="TextBox 9"/>
          <p:cNvSpPr txBox="1">
            <a:spLocks noChangeArrowheads="1"/>
          </p:cNvSpPr>
          <p:nvPr/>
        </p:nvSpPr>
        <p:spPr bwMode="auto">
          <a:xfrm>
            <a:off x="457200" y="720725"/>
            <a:ext cx="8458200" cy="460375"/>
          </a:xfrm>
          <a:prstGeom prst="rect">
            <a:avLst/>
          </a:prstGeom>
          <a:noFill/>
          <a:ln w="9525">
            <a:noFill/>
            <a:miter lim="800000"/>
            <a:headEnd/>
            <a:tailEnd/>
          </a:ln>
        </p:spPr>
        <p:txBody>
          <a:bodyPr>
            <a:spAutoFit/>
          </a:bodyPr>
          <a:lstStyle/>
          <a:p>
            <a:pPr algn="ctr"/>
            <a:r>
              <a:rPr lang="en-US" altLang="en-US">
                <a:latin typeface="Phosphate Solid" pitchFamily="2" charset="0"/>
              </a:rPr>
              <a:t>Sharing the road</a:t>
            </a:r>
          </a:p>
        </p:txBody>
      </p:sp>
      <p:pic>
        <p:nvPicPr>
          <p:cNvPr id="2" name="Picture 2" descr="C:\1PSS-Data\Rachel-Carson-Docs\RC-Docs_2023\3ROC_Public-Lands_Talks\From-Site_2021-Event\edited-2021\eRoad_Saxonburg_51267375582_767aa2e499_o.jpg"/>
          <p:cNvPicPr>
            <a:picLocks noChangeAspect="1" noChangeArrowheads="1"/>
          </p:cNvPicPr>
          <p:nvPr/>
        </p:nvPicPr>
        <p:blipFill>
          <a:blip r:embed="rId4" cstate="print"/>
          <a:srcRect/>
          <a:stretch>
            <a:fillRect/>
          </a:stretch>
        </p:blipFill>
        <p:spPr bwMode="auto">
          <a:xfrm>
            <a:off x="1447800" y="1143000"/>
            <a:ext cx="6701814" cy="539496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77827" name="TextBox 9"/>
          <p:cNvSpPr txBox="1">
            <a:spLocks noChangeArrowheads="1"/>
          </p:cNvSpPr>
          <p:nvPr/>
        </p:nvSpPr>
        <p:spPr bwMode="auto">
          <a:xfrm>
            <a:off x="457200" y="720725"/>
            <a:ext cx="8458200" cy="646331"/>
          </a:xfrm>
          <a:prstGeom prst="rect">
            <a:avLst/>
          </a:prstGeom>
          <a:noFill/>
          <a:ln w="9525">
            <a:noFill/>
            <a:miter lim="800000"/>
            <a:headEnd/>
            <a:tailEnd/>
          </a:ln>
        </p:spPr>
        <p:txBody>
          <a:bodyPr>
            <a:spAutoFit/>
          </a:bodyPr>
          <a:lstStyle/>
          <a:p>
            <a:pPr algn="ctr"/>
            <a:r>
              <a:rPr lang="en-US" altLang="en-US" dirty="0">
                <a:latin typeface="Phosphate Solid" pitchFamily="2" charset="0"/>
              </a:rPr>
              <a:t>Horse Farm Area (Fence hazard)</a:t>
            </a:r>
          </a:p>
          <a:p>
            <a:pPr algn="ctr"/>
            <a:r>
              <a:rPr lang="en-US" altLang="en-US" b="1" dirty="0">
                <a:solidFill>
                  <a:srgbClr val="0000FF"/>
                </a:solidFill>
                <a:latin typeface="Phosphate Solid" pitchFamily="2" charset="0"/>
              </a:rPr>
              <a:t>Please always respect the private properties we cross ! </a:t>
            </a:r>
          </a:p>
        </p:txBody>
      </p:sp>
      <p:pic>
        <p:nvPicPr>
          <p:cNvPr id="77828" name="Picture 2" descr="RC-Hike_05-05-12_Fence-Blaze_P5052049"/>
          <p:cNvPicPr>
            <a:picLocks noChangeAspect="1" noChangeArrowheads="1"/>
          </p:cNvPicPr>
          <p:nvPr/>
        </p:nvPicPr>
        <p:blipFill>
          <a:blip r:embed="rId3" cstate="print"/>
          <a:srcRect/>
          <a:stretch>
            <a:fillRect/>
          </a:stretch>
        </p:blipFill>
        <p:spPr bwMode="auto">
          <a:xfrm>
            <a:off x="2209800" y="1371600"/>
            <a:ext cx="4419600" cy="47244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xmlns="" id="{6B811665-D87D-4AB0-A4E5-5216CE643276}"/>
              </a:ext>
            </a:extLst>
          </p:cNvPr>
          <p:cNvSpPr>
            <a:spLocks noGrp="1" noChangeArrowheads="1"/>
          </p:cNvSpPr>
          <p:nvPr>
            <p:ph type="title" idx="4294967295"/>
          </p:nvPr>
        </p:nvSpPr>
        <p:spPr>
          <a:xfrm>
            <a:off x="3352800" y="365125"/>
            <a:ext cx="4533900" cy="1006475"/>
          </a:xfrm>
        </p:spPr>
        <p:txBody>
          <a:bodyPr>
            <a:normAutofit/>
          </a:bodyPr>
          <a:lstStyle/>
          <a:p>
            <a:r>
              <a:rPr lang="en-US" altLang="en-US" dirty="0"/>
              <a:t>  </a:t>
            </a:r>
            <a:r>
              <a:rPr lang="en-US" altLang="en-US" dirty="0" smtClean="0">
                <a:solidFill>
                  <a:srgbClr val="0000FF"/>
                </a:solidFill>
              </a:rPr>
              <a:t>Trail Project Work</a:t>
            </a:r>
            <a:r>
              <a:rPr lang="en-US" altLang="en-US" b="1" dirty="0" smtClean="0">
                <a:solidFill>
                  <a:srgbClr val="0000FF"/>
                </a:solidFill>
              </a:rPr>
              <a:t>:  </a:t>
            </a:r>
            <a:endParaRPr lang="en-US" altLang="en-US" b="1" dirty="0">
              <a:solidFill>
                <a:srgbClr val="0000FF"/>
              </a:solidFill>
            </a:endParaRPr>
          </a:p>
        </p:txBody>
      </p:sp>
      <p:pic>
        <p:nvPicPr>
          <p:cNvPr id="4" name="Picture 3" descr="Logo_Picture1.png"/>
          <p:cNvPicPr>
            <a:picLocks noChangeAspect="1"/>
          </p:cNvPicPr>
          <p:nvPr/>
        </p:nvPicPr>
        <p:blipFill>
          <a:blip r:embed="rId2" cstate="print"/>
          <a:stretch>
            <a:fillRect/>
          </a:stretch>
        </p:blipFill>
        <p:spPr>
          <a:xfrm>
            <a:off x="838200" y="762000"/>
            <a:ext cx="2311111" cy="596825"/>
          </a:xfrm>
          <a:prstGeom prst="rect">
            <a:avLst/>
          </a:prstGeom>
        </p:spPr>
      </p:pic>
      <p:pic>
        <p:nvPicPr>
          <p:cNvPr id="6" name="Picture 5" descr="e51647152289_4663a83f5f_o.jpg"/>
          <p:cNvPicPr>
            <a:picLocks noChangeAspect="1"/>
          </p:cNvPicPr>
          <p:nvPr/>
        </p:nvPicPr>
        <p:blipFill>
          <a:blip r:embed="rId3" cstate="print"/>
          <a:stretch>
            <a:fillRect/>
          </a:stretch>
        </p:blipFill>
        <p:spPr>
          <a:xfrm>
            <a:off x="2286000" y="1447800"/>
            <a:ext cx="5106905" cy="4953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74755" name="TextBox 9"/>
          <p:cNvSpPr txBox="1">
            <a:spLocks noChangeArrowheads="1"/>
          </p:cNvSpPr>
          <p:nvPr/>
        </p:nvSpPr>
        <p:spPr bwMode="auto">
          <a:xfrm>
            <a:off x="457200" y="720725"/>
            <a:ext cx="8458200" cy="460375"/>
          </a:xfrm>
          <a:prstGeom prst="rect">
            <a:avLst/>
          </a:prstGeom>
          <a:noFill/>
          <a:ln w="9525">
            <a:noFill/>
            <a:miter lim="800000"/>
            <a:headEnd/>
            <a:tailEnd/>
          </a:ln>
        </p:spPr>
        <p:txBody>
          <a:bodyPr>
            <a:spAutoFit/>
          </a:bodyPr>
          <a:lstStyle/>
          <a:p>
            <a:pPr algn="ctr"/>
            <a:r>
              <a:rPr lang="en-US" altLang="en-US">
                <a:latin typeface="Phosphate Solid" pitchFamily="2" charset="0"/>
              </a:rPr>
              <a:t>Even the kids are taking on the challenge</a:t>
            </a:r>
          </a:p>
        </p:txBody>
      </p:sp>
      <p:pic>
        <p:nvPicPr>
          <p:cNvPr id="74756" name="Picture 2050" descr="Rt 8 Crossing(38)"/>
          <p:cNvPicPr>
            <a:picLocks noChangeAspect="1" noChangeArrowheads="1"/>
          </p:cNvPicPr>
          <p:nvPr/>
        </p:nvPicPr>
        <p:blipFill>
          <a:blip r:embed="rId3" cstate="print"/>
          <a:srcRect/>
          <a:stretch>
            <a:fillRect/>
          </a:stretch>
        </p:blipFill>
        <p:spPr bwMode="auto">
          <a:xfrm>
            <a:off x="1752600" y="1752600"/>
            <a:ext cx="6253163" cy="4386263"/>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0899"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a:latin typeface="Phosphate Solid" pitchFamily="2" charset="0"/>
              </a:rPr>
              <a:t>Railroad Tracks – </a:t>
            </a:r>
            <a:r>
              <a:rPr lang="en-US" altLang="en-US" dirty="0" smtClean="0">
                <a:latin typeface="Phosphate Solid" pitchFamily="2" charset="0"/>
              </a:rPr>
              <a:t>one of many surfaces traversed  </a:t>
            </a:r>
            <a:r>
              <a:rPr lang="en-US" altLang="en-US" dirty="0">
                <a:latin typeface="Phosphate Solid" pitchFamily="2" charset="0"/>
              </a:rPr>
              <a:t>! </a:t>
            </a:r>
          </a:p>
        </p:txBody>
      </p:sp>
      <p:pic>
        <p:nvPicPr>
          <p:cNvPr id="5" name="Picture 4" descr="eRail-Road-Fog_2019_48123869751_eaf4532d33_c.jpg"/>
          <p:cNvPicPr>
            <a:picLocks noChangeAspect="1"/>
          </p:cNvPicPr>
          <p:nvPr/>
        </p:nvPicPr>
        <p:blipFill>
          <a:blip r:embed="rId3" cstate="print"/>
          <a:stretch>
            <a:fillRect/>
          </a:stretch>
        </p:blipFill>
        <p:spPr>
          <a:xfrm>
            <a:off x="2038350" y="1743074"/>
            <a:ext cx="5734050" cy="397192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2947" name="TextBox 9"/>
          <p:cNvSpPr txBox="1">
            <a:spLocks noChangeArrowheads="1"/>
          </p:cNvSpPr>
          <p:nvPr/>
        </p:nvSpPr>
        <p:spPr bwMode="auto">
          <a:xfrm>
            <a:off x="457200" y="720725"/>
            <a:ext cx="8458200" cy="646331"/>
          </a:xfrm>
          <a:prstGeom prst="rect">
            <a:avLst/>
          </a:prstGeom>
          <a:noFill/>
          <a:ln w="9525">
            <a:noFill/>
            <a:miter lim="800000"/>
            <a:headEnd/>
            <a:tailEnd/>
          </a:ln>
        </p:spPr>
        <p:txBody>
          <a:bodyPr>
            <a:spAutoFit/>
          </a:bodyPr>
          <a:lstStyle/>
          <a:p>
            <a:pPr algn="ctr"/>
            <a:r>
              <a:rPr lang="en-US" altLang="en-US" dirty="0">
                <a:latin typeface="Phosphate Solid" pitchFamily="2" charset="0"/>
              </a:rPr>
              <a:t>A </a:t>
            </a:r>
            <a:r>
              <a:rPr lang="en-US" altLang="en-US" dirty="0" smtClean="0">
                <a:latin typeface="Phosphate Solid" pitchFamily="2" charset="0"/>
              </a:rPr>
              <a:t>Hike </a:t>
            </a:r>
            <a:r>
              <a:rPr lang="en-US" altLang="en-US" dirty="0">
                <a:latin typeface="Phosphate Solid" pitchFamily="2" charset="0"/>
              </a:rPr>
              <a:t>in the Rain </a:t>
            </a:r>
            <a:r>
              <a:rPr lang="en-US" altLang="en-US" dirty="0" smtClean="0">
                <a:latin typeface="Phosphate Solid" pitchFamily="2" charset="0"/>
              </a:rPr>
              <a:t>/ all conditions ! </a:t>
            </a:r>
          </a:p>
          <a:p>
            <a:pPr algn="ctr"/>
            <a:endParaRPr lang="en-US" altLang="en-US" dirty="0">
              <a:latin typeface="Phosphate Solid" pitchFamily="2" charset="0"/>
            </a:endParaRPr>
          </a:p>
        </p:txBody>
      </p:sp>
      <p:pic>
        <p:nvPicPr>
          <p:cNvPr id="56322" name="Picture 2" descr="F:\PSS-Work-Pictures\Pictures_Current\Rachel-Carson\Rachel-Carson_2018\Challenge_06-23-18_Pictures\Cindi-Marie\eRCTC_06-23-18_Cindi-Marie_Rain_P6230251.jpg"/>
          <p:cNvPicPr>
            <a:picLocks noChangeAspect="1" noChangeArrowheads="1"/>
          </p:cNvPicPr>
          <p:nvPr/>
        </p:nvPicPr>
        <p:blipFill>
          <a:blip r:embed="rId3" cstate="print"/>
          <a:srcRect/>
          <a:stretch>
            <a:fillRect/>
          </a:stretch>
        </p:blipFill>
        <p:spPr bwMode="auto">
          <a:xfrm>
            <a:off x="2057400" y="1066800"/>
            <a:ext cx="5640224" cy="54864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2947"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smtClean="0">
                <a:latin typeface="Phosphate Solid" pitchFamily="2" charset="0"/>
              </a:rPr>
              <a:t>Hiking or Singing in </a:t>
            </a:r>
            <a:r>
              <a:rPr lang="en-US" altLang="en-US" dirty="0">
                <a:latin typeface="Phosphate Solid" pitchFamily="2" charset="0"/>
              </a:rPr>
              <a:t>the Rain ! </a:t>
            </a:r>
          </a:p>
        </p:txBody>
      </p:sp>
      <p:pic>
        <p:nvPicPr>
          <p:cNvPr id="116738" name="Picture 2" descr="F:\PSS-Work-Pictures\Pictures_Current\Rachel-Carson\Rachel-Carson_2018\Challenge_06-23-18_Pictures\aFor_FB-Post1\eRCTC_06-23-18_Umbrella_P6230249.jpg"/>
          <p:cNvPicPr>
            <a:picLocks noChangeAspect="1" noChangeArrowheads="1"/>
          </p:cNvPicPr>
          <p:nvPr/>
        </p:nvPicPr>
        <p:blipFill>
          <a:blip r:embed="rId3" cstate="print"/>
          <a:srcRect/>
          <a:stretch>
            <a:fillRect/>
          </a:stretch>
        </p:blipFill>
        <p:spPr bwMode="auto">
          <a:xfrm>
            <a:off x="1219200" y="1447800"/>
            <a:ext cx="6705599" cy="46482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p:cNvPicPr>
            <a:picLocks noChangeAspect="1"/>
          </p:cNvPicPr>
          <p:nvPr/>
        </p:nvPicPr>
        <p:blipFill>
          <a:blip r:embed="rId3" cstate="print"/>
          <a:srcRect/>
          <a:stretch>
            <a:fillRect/>
          </a:stretch>
        </p:blipFill>
        <p:spPr bwMode="auto">
          <a:xfrm>
            <a:off x="228600" y="152400"/>
            <a:ext cx="2286000" cy="571500"/>
          </a:xfrm>
          <a:prstGeom prst="rect">
            <a:avLst/>
          </a:prstGeom>
          <a:noFill/>
          <a:ln w="9525">
            <a:noFill/>
            <a:miter lim="800000"/>
            <a:headEnd/>
            <a:tailEnd/>
          </a:ln>
        </p:spPr>
      </p:pic>
      <p:sp>
        <p:nvSpPr>
          <p:cNvPr id="87043"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b="1" dirty="0" smtClean="0">
                <a:solidFill>
                  <a:srgbClr val="0000FF"/>
                </a:solidFill>
                <a:latin typeface="Phosphate Solid" pitchFamily="2" charset="0"/>
              </a:rPr>
              <a:t>One of a thousand hills   !  </a:t>
            </a:r>
            <a:endParaRPr lang="en-US" altLang="en-US" b="1" dirty="0">
              <a:solidFill>
                <a:srgbClr val="0000FF"/>
              </a:solidFill>
              <a:latin typeface="Phosphate Solid" pitchFamily="2" charset="0"/>
            </a:endParaRPr>
          </a:p>
        </p:txBody>
      </p:sp>
      <p:pic>
        <p:nvPicPr>
          <p:cNvPr id="5" name="Picture 4" descr="eBailies_52160643829_7891165fe8_k.jpg"/>
          <p:cNvPicPr>
            <a:picLocks noChangeAspect="1"/>
          </p:cNvPicPr>
          <p:nvPr/>
        </p:nvPicPr>
        <p:blipFill>
          <a:blip r:embed="rId4" cstate="print"/>
          <a:stretch>
            <a:fillRect/>
          </a:stretch>
        </p:blipFill>
        <p:spPr>
          <a:xfrm>
            <a:off x="1600200" y="1447800"/>
            <a:ext cx="5945923" cy="4610793"/>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7043" name="TextBox 9"/>
          <p:cNvSpPr txBox="1">
            <a:spLocks noChangeArrowheads="1"/>
          </p:cNvSpPr>
          <p:nvPr/>
        </p:nvSpPr>
        <p:spPr bwMode="auto">
          <a:xfrm>
            <a:off x="457200" y="720725"/>
            <a:ext cx="8458200" cy="400110"/>
          </a:xfrm>
          <a:prstGeom prst="rect">
            <a:avLst/>
          </a:prstGeom>
          <a:noFill/>
          <a:ln w="9525">
            <a:noFill/>
            <a:miter lim="800000"/>
            <a:headEnd/>
            <a:tailEnd/>
          </a:ln>
        </p:spPr>
        <p:txBody>
          <a:bodyPr>
            <a:spAutoFit/>
          </a:bodyPr>
          <a:lstStyle/>
          <a:p>
            <a:pPr algn="ctr"/>
            <a:r>
              <a:rPr lang="en-US" altLang="en-US" sz="2000" b="1" dirty="0">
                <a:solidFill>
                  <a:srgbClr val="0000FF"/>
                </a:solidFill>
                <a:latin typeface="Phosphate Solid" pitchFamily="2" charset="0"/>
              </a:rPr>
              <a:t>Log Cabin Hill   ( </a:t>
            </a:r>
            <a:r>
              <a:rPr lang="en-US" altLang="en-US" sz="2000" b="1" dirty="0" err="1">
                <a:solidFill>
                  <a:srgbClr val="0000FF"/>
                </a:solidFill>
                <a:latin typeface="Phosphate Solid" pitchFamily="2" charset="0"/>
              </a:rPr>
              <a:t>Mudder</a:t>
            </a:r>
            <a:r>
              <a:rPr lang="en-US" altLang="en-US" sz="2000" b="1" dirty="0">
                <a:solidFill>
                  <a:srgbClr val="0000FF"/>
                </a:solidFill>
                <a:latin typeface="Phosphate Solid" pitchFamily="2" charset="0"/>
              </a:rPr>
              <a:t> ) </a:t>
            </a:r>
            <a:r>
              <a:rPr lang="en-US" altLang="en-US" dirty="0">
                <a:latin typeface="Phosphate Solid" pitchFamily="2" charset="0"/>
              </a:rPr>
              <a:t>! </a:t>
            </a:r>
          </a:p>
        </p:txBody>
      </p:sp>
      <p:pic>
        <p:nvPicPr>
          <p:cNvPr id="119810" name="Picture 2" descr="F:\PSS-Work-Pictures\Pictures_Current\Rachel-Carson\Rachel-Carson_2018\Challenge_06-23-18_Pictures\aFor_FB-Post1\eRCTC_06-23-18_Log-Cabin_DSC_1052.jpg"/>
          <p:cNvPicPr>
            <a:picLocks noChangeAspect="1" noChangeArrowheads="1"/>
          </p:cNvPicPr>
          <p:nvPr/>
        </p:nvPicPr>
        <p:blipFill>
          <a:blip r:embed="rId3" cstate="print"/>
          <a:srcRect/>
          <a:stretch>
            <a:fillRect/>
          </a:stretch>
        </p:blipFill>
        <p:spPr bwMode="auto">
          <a:xfrm>
            <a:off x="2895600" y="1066800"/>
            <a:ext cx="3863662" cy="5486400"/>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7043" name="TextBox 9"/>
          <p:cNvSpPr txBox="1">
            <a:spLocks noChangeArrowheads="1"/>
          </p:cNvSpPr>
          <p:nvPr/>
        </p:nvSpPr>
        <p:spPr bwMode="auto">
          <a:xfrm>
            <a:off x="457200" y="720725"/>
            <a:ext cx="8458200" cy="400110"/>
          </a:xfrm>
          <a:prstGeom prst="rect">
            <a:avLst/>
          </a:prstGeom>
          <a:noFill/>
          <a:ln w="9525">
            <a:noFill/>
            <a:miter lim="800000"/>
            <a:headEnd/>
            <a:tailEnd/>
          </a:ln>
        </p:spPr>
        <p:txBody>
          <a:bodyPr>
            <a:spAutoFit/>
          </a:bodyPr>
          <a:lstStyle/>
          <a:p>
            <a:pPr algn="ctr"/>
            <a:r>
              <a:rPr lang="en-US" altLang="en-US" sz="2000" b="1" dirty="0" smtClean="0">
                <a:solidFill>
                  <a:srgbClr val="0000FF"/>
                </a:solidFill>
                <a:latin typeface="Phosphate Solid" pitchFamily="2" charset="0"/>
              </a:rPr>
              <a:t>Climbing Log Cabin Hill just after check point   </a:t>
            </a:r>
            <a:r>
              <a:rPr lang="en-US" altLang="en-US" dirty="0">
                <a:latin typeface="Phosphate Solid" pitchFamily="2" charset="0"/>
              </a:rPr>
              <a:t>! </a:t>
            </a:r>
          </a:p>
        </p:txBody>
      </p:sp>
      <p:pic>
        <p:nvPicPr>
          <p:cNvPr id="6" name="Picture 5" descr="eLog-Cabin_52160013941_8fb250ffbd_k.jpg"/>
          <p:cNvPicPr>
            <a:picLocks noChangeAspect="1"/>
          </p:cNvPicPr>
          <p:nvPr/>
        </p:nvPicPr>
        <p:blipFill>
          <a:blip r:embed="rId3" cstate="print"/>
          <a:stretch>
            <a:fillRect/>
          </a:stretch>
        </p:blipFill>
        <p:spPr>
          <a:xfrm>
            <a:off x="2514600" y="1371600"/>
            <a:ext cx="4724400" cy="5149596"/>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7043" name="TextBox 9"/>
          <p:cNvSpPr txBox="1">
            <a:spLocks noChangeArrowheads="1"/>
          </p:cNvSpPr>
          <p:nvPr/>
        </p:nvSpPr>
        <p:spPr bwMode="auto">
          <a:xfrm>
            <a:off x="457200" y="720725"/>
            <a:ext cx="8458200" cy="400110"/>
          </a:xfrm>
          <a:prstGeom prst="rect">
            <a:avLst/>
          </a:prstGeom>
          <a:noFill/>
          <a:ln w="9525">
            <a:noFill/>
            <a:miter lim="800000"/>
            <a:headEnd/>
            <a:tailEnd/>
          </a:ln>
        </p:spPr>
        <p:txBody>
          <a:bodyPr>
            <a:spAutoFit/>
          </a:bodyPr>
          <a:lstStyle/>
          <a:p>
            <a:pPr algn="ctr"/>
            <a:r>
              <a:rPr lang="en-US" altLang="en-US" sz="2000" b="1" dirty="0" smtClean="0">
                <a:solidFill>
                  <a:srgbClr val="0000FF"/>
                </a:solidFill>
                <a:latin typeface="Phosphate Solid" pitchFamily="2" charset="0"/>
              </a:rPr>
              <a:t>Steep Rooty Terrain  </a:t>
            </a:r>
            <a:r>
              <a:rPr lang="en-US" altLang="en-US" dirty="0">
                <a:latin typeface="Phosphate Solid" pitchFamily="2" charset="0"/>
              </a:rPr>
              <a:t>! </a:t>
            </a:r>
          </a:p>
        </p:txBody>
      </p:sp>
      <p:pic>
        <p:nvPicPr>
          <p:cNvPr id="66562" name="Picture 2" descr="E:\PSS-Work-Pictures\Pictures_Current\Rachel-Carson\Rachel-Carson_2021\Pictures-From-Site\51267700137_6857680170_o.jpg"/>
          <p:cNvPicPr>
            <a:picLocks noChangeAspect="1" noChangeArrowheads="1"/>
          </p:cNvPicPr>
          <p:nvPr/>
        </p:nvPicPr>
        <p:blipFill>
          <a:blip r:embed="rId3" cstate="print"/>
          <a:srcRect/>
          <a:stretch>
            <a:fillRect/>
          </a:stretch>
        </p:blipFill>
        <p:spPr bwMode="auto">
          <a:xfrm>
            <a:off x="2209800" y="1219200"/>
            <a:ext cx="4572000" cy="51054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88067" name="TextBox 9"/>
          <p:cNvSpPr txBox="1">
            <a:spLocks noChangeArrowheads="1"/>
          </p:cNvSpPr>
          <p:nvPr/>
        </p:nvSpPr>
        <p:spPr bwMode="auto">
          <a:xfrm>
            <a:off x="457200" y="720725"/>
            <a:ext cx="8458200" cy="460375"/>
          </a:xfrm>
          <a:prstGeom prst="rect">
            <a:avLst/>
          </a:prstGeom>
          <a:noFill/>
          <a:ln w="9525">
            <a:noFill/>
            <a:miter lim="800000"/>
            <a:headEnd/>
            <a:tailEnd/>
          </a:ln>
        </p:spPr>
        <p:txBody>
          <a:bodyPr>
            <a:spAutoFit/>
          </a:bodyPr>
          <a:lstStyle/>
          <a:p>
            <a:pPr algn="ctr"/>
            <a:r>
              <a:rPr lang="en-US" altLang="en-US">
                <a:latin typeface="Phosphate Solid" pitchFamily="2" charset="0"/>
              </a:rPr>
              <a:t>Family challenge participants</a:t>
            </a:r>
          </a:p>
        </p:txBody>
      </p:sp>
      <p:pic>
        <p:nvPicPr>
          <p:cNvPr id="88068" name="Picture 2" descr="Burtner Hill (4)"/>
          <p:cNvPicPr>
            <a:picLocks noChangeAspect="1" noChangeArrowheads="1"/>
          </p:cNvPicPr>
          <p:nvPr/>
        </p:nvPicPr>
        <p:blipFill>
          <a:blip r:embed="rId3" cstate="print"/>
          <a:srcRect/>
          <a:stretch>
            <a:fillRect/>
          </a:stretch>
        </p:blipFill>
        <p:spPr bwMode="auto">
          <a:xfrm>
            <a:off x="1524000" y="1447800"/>
            <a:ext cx="5715000" cy="47244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8"/>
          <p:cNvPicPr>
            <a:picLocks noChangeAspect="1"/>
          </p:cNvPicPr>
          <p:nvPr/>
        </p:nvPicPr>
        <p:blipFill>
          <a:blip r:embed="rId2" cstate="print"/>
          <a:srcRect/>
          <a:stretch>
            <a:fillRect/>
          </a:stretch>
        </p:blipFill>
        <p:spPr bwMode="auto">
          <a:xfrm>
            <a:off x="228600" y="152400"/>
            <a:ext cx="2286000" cy="571500"/>
          </a:xfrm>
          <a:prstGeom prst="rect">
            <a:avLst/>
          </a:prstGeom>
          <a:noFill/>
          <a:ln w="9525">
            <a:noFill/>
            <a:miter lim="800000"/>
            <a:headEnd/>
            <a:tailEnd/>
          </a:ln>
        </p:spPr>
      </p:pic>
      <p:sp>
        <p:nvSpPr>
          <p:cNvPr id="91139" name="TextBox 9"/>
          <p:cNvSpPr txBox="1">
            <a:spLocks noChangeArrowheads="1"/>
          </p:cNvSpPr>
          <p:nvPr/>
        </p:nvSpPr>
        <p:spPr bwMode="auto">
          <a:xfrm>
            <a:off x="457200" y="720725"/>
            <a:ext cx="8458200" cy="369332"/>
          </a:xfrm>
          <a:prstGeom prst="rect">
            <a:avLst/>
          </a:prstGeom>
          <a:noFill/>
          <a:ln w="9525">
            <a:noFill/>
            <a:miter lim="800000"/>
            <a:headEnd/>
            <a:tailEnd/>
          </a:ln>
        </p:spPr>
        <p:txBody>
          <a:bodyPr>
            <a:spAutoFit/>
          </a:bodyPr>
          <a:lstStyle/>
          <a:p>
            <a:pPr algn="ctr"/>
            <a:r>
              <a:rPr lang="en-US" altLang="en-US" dirty="0">
                <a:latin typeface="Phosphate Solid" pitchFamily="2" charset="0"/>
              </a:rPr>
              <a:t>THE </a:t>
            </a:r>
            <a:r>
              <a:rPr lang="en-US" altLang="en-US" dirty="0" smtClean="0">
                <a:latin typeface="Phosphate Solid" pitchFamily="2" charset="0"/>
              </a:rPr>
              <a:t>END !  Congratulations to all who went out. </a:t>
            </a:r>
            <a:endParaRPr lang="en-US" altLang="en-US" dirty="0">
              <a:latin typeface="Phosphate Solid" pitchFamily="2" charset="0"/>
            </a:endParaRPr>
          </a:p>
        </p:txBody>
      </p:sp>
      <p:pic>
        <p:nvPicPr>
          <p:cNvPr id="91140" name="Picture 2" descr="C:\2PSS Pictures\Rachel-Carson\Rachel-Carson_2014\RC-2014_Others\14431040788_a32a7924e0_z.jpg"/>
          <p:cNvPicPr>
            <a:picLocks noChangeAspect="1" noChangeArrowheads="1"/>
          </p:cNvPicPr>
          <p:nvPr/>
        </p:nvPicPr>
        <p:blipFill>
          <a:blip r:embed="rId3" cstate="print"/>
          <a:srcRect/>
          <a:stretch>
            <a:fillRect/>
          </a:stretch>
        </p:blipFill>
        <p:spPr bwMode="auto">
          <a:xfrm>
            <a:off x="990600" y="1219200"/>
            <a:ext cx="7578725" cy="50323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4962</TotalTime>
  <Words>2623</Words>
  <Application>Microsoft Office PowerPoint</Application>
  <PresentationFormat>On-screen Show (4:3)</PresentationFormat>
  <Paragraphs>475</Paragraphs>
  <Slides>123</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123</vt:i4>
      </vt:variant>
    </vt:vector>
  </HeadingPairs>
  <TitlesOfParts>
    <vt:vector size="125" baseType="lpstr">
      <vt:lpstr>Office Theme</vt:lpstr>
      <vt:lpstr>Photo Editor Photo</vt:lpstr>
      <vt:lpstr>Slide 1</vt:lpstr>
      <vt:lpstr>Slide 2</vt:lpstr>
      <vt:lpstr>Slide 3</vt:lpstr>
      <vt:lpstr>Slide 4</vt:lpstr>
      <vt:lpstr>Slide 5</vt:lpstr>
      <vt:lpstr>  Our Trail Stewards  &amp;       Other Volunteers :  </vt:lpstr>
      <vt:lpstr>  Trail Project Work:  </vt:lpstr>
      <vt:lpstr>  Trail Project Work:  </vt:lpstr>
      <vt:lpstr>  Trail Project Work:  </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Gear  --  Gear  --  Gear Hat / Hydration Pack / Poles / Shoes / socks / shorts / shirt  -  light &amp; wicking </vt:lpstr>
      <vt:lpstr>       2024:  Orientation Hikes  (8 Goal Training Hikes)   /   2024 Challenge:  37.4 miles in 15 hours and 4 minutes.   ( 2.482 mph = 24 min 10 sec / mile )     /   Total Ascending = 8,145 feet  /  Total Descending = 8,208 feet. https://www.rachelcarsontrails.org/events/challenge/rctc24/goaltraining    Sunday April 21st.   Approximately 8.0 miles.  Elevation Change:   Climb 1,949 ft.  Descend  1,638 feet Bull Creek Road to Harrison Hills Park ELC     Duration = 3 hours and 6 minutes at pace   Sunday April 28th.   Approximately 8.7 miles.  Elevation Change:   Climb 1,889 ft.  Descend  1,752 feet Emmerling Park to Springdale High School     Duration = 3 hours and 17 minutes at pace   Sunday May 5th.   Approximately 10.1 miles.  Elevation Change:  Climb 2,656 ft. Descend  2,816 feet  Springdale High School to Bull Creek Road     Duration = 4 hours and 14 minutes at pace   Sunday May 12th.   Approximately 13.7 miles.  Elevation Change:   Climb 3,212 ft.  Descend  3,616 feet Eastern Terminus Crawford Run Road    Duration = 5 hours and 32 minutes at pace   Sunday May 19th.   Approximately 14.8 miles.  Elevation Change:   Climb 2,683 ft.  Descend  3,036 feet North Park Harmar to Log Cabin Road      Duration = 5 hours and 35 minutes at pace   Sunday May 26th.   Approximately 14.1 miles.  Elevation Change:   Climb 3,120 ft.  Descend  3,200 feet Emmerling to Crawford Run Road   Duration = 5 hours and 40 minutes at pace.   Sunday June 2nd .   Approximately 19.4 miles.  Elevation Change:   Climb 3,546 ft.  Descend  3,776 feet North Park Harmar to Springdale High School    Duration = 7 hours and 27 minutes at pace.    Sunday June 9th.   Approximately 18.7 miles.  Elevation Change:    Climb 4,541 ft.  Descend  4,563 feet Emmerling Park to Bull Creek Road   Duration = 7 hours and 49 minutes at pace.           </vt:lpstr>
      <vt:lpstr>  2024:  Orientation Hikes  (8 Goal Training Hikes)  / 2024 Challenge: 37.4 miles in 15 hours and 4 Min   (2.482 mph = 24 min  10 sec / mile )     /   Total Ascending = 8,145 feet  /  Total Descending = 8,208 feet.   This series of training hikes is intended to prepare you to take on the Challenge on Saturday June 22. These hikes not only help you build your endurance, but they also allow you to field test your gear. Your new shoes or pants may seem fine on your ten mile hikes, but only when you approach 20 miles over hilly terrain do previously imperceptible problems become incapacitating.  Everyone is welcome on these hikes; you do not need to be entered into the Challenge to participate. These hikes are strenuous. The objective is to train you to be able to complete the Challenge within the allotted time, so leaders will be maintaining an average pace of about 2.4 miles per hour, or a little over 25 minutes per mile.  There's no need to notify the hike leader of your plan to attend. Simply show up on time. Please bring at least a quart of water (more if the temperature will be warm) and some energy snacks (e.g. Powerbar).  Minimum unaccompanied age is 12.  We will meet at the hike end point and carpool to the start point, leaving a sufficient number of cars behind to carry people back to the start when the hike is over.  Although dogs are wonderful, please don't bring them on these hikes.  All hikes meet at 8 AM. Plan for later hikes to take up to nine hours (including sign-in, announcements, car shuttling, and so forth).  The hikes are free. A suggested donation of $3 per person may be given to the hike leader.    </vt:lpstr>
      <vt:lpstr>Slide 28</vt:lpstr>
      <vt:lpstr>         2024 Barb Peterson Trail Orientation Hikes       -- over two weekends    https://www.rachelcarsontrails.org/events/challenge/rctc24/orientation  On this Barb Peterson Memorial Trail Orientation series of hikes, we will prepare for the Challenge by tracing the route just as you will encounter it on Saturday June 22.  All hikes meet at 8 AM. Plan for each hike to take 6 hours (up to 4 hours for the hike plus up to 2 hours for sign-in, announcements, car shuttling, and so forth).    Saturday June 1st.     Approximately 10.8 miles.  Elevation Change:   Climb 1,663 ft. &amp; Descend 2,030 ft.  North Park Harmar to Emmerling Park   (  3 hours 53 minutes duration at pace )   Sunday June 2nd.     Approximately 8.7 miles.  Elevation Change:   Climb 1,889 ft. &amp; Descend 1,752 ft. Emmerling Park to Springdale High School    (  3 hours 17 minutes duration at pace )     Saturday June  8th.    Approximately 10.1 miles.  Elevation Change:  Climb 2,656 ft. &amp; Descend 2,816 ft. Springdale High School to Bull Creek Road   ( 4 hours 14 minutes duration at pace )   Sunday June  9th.   Approximately 8.0 miles.  Elevation Change:   Climb 1,949 ft. &amp; Descend 1,638 ft. Bull Creek Road to Harrison Hills Park ELC   (  3 hours  06 minutes  duration at pace )      </vt:lpstr>
      <vt:lpstr>Major Goal:   Staying on the trail without getting lost.   Trail Blazes  -- are the means   ( 2” X 6” rectangles generally )  Obviously, those who have hiked the trail before will have some advantage in maintaining the proper route. (Training hikes covering various sections and the entire trail are held beforehand).  While the Rachel Carson Trail is blazed with yellow blazes, there will be an occasional missing blaze where a tree has fallen or when you are following a logging road, a power line or gas line; there will be blow downs, washouts, loose gravel and rocks, gullies, and wet stream crossings.   Appalachian Trail uses white blazes North Country Trail uses blue blazes </vt:lpstr>
      <vt:lpstr>               Rachel Carson Blazes are in yellow !</vt:lpstr>
      <vt:lpstr>                       Trail Blazes:  </vt:lpstr>
      <vt:lpstr>Creek Blazes – proceed straight across creek</vt:lpstr>
      <vt:lpstr>“Horse” blaze – go straight</vt:lpstr>
      <vt:lpstr>                               Tower blaze</vt:lpstr>
      <vt:lpstr>A Ground blaze  - near the last check point in 2022</vt:lpstr>
      <vt:lpstr>Left or Right Turn Depending on Where Coming From </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                 Might Need New Shoes !</vt:lpstr>
      <vt:lpstr>Slide 61</vt:lpstr>
      <vt:lpstr>Slide 62</vt:lpstr>
      <vt:lpstr>Slide 63</vt:lpstr>
      <vt:lpstr>Slide 64</vt:lpstr>
      <vt:lpstr>Slide 65</vt:lpstr>
      <vt:lpstr>                          Safe at second !</vt:lpstr>
      <vt:lpstr>Slide 67</vt:lpstr>
      <vt:lpstr>Slide 68</vt:lpstr>
      <vt:lpstr>Checking Water Supply  ( is that really water ? )</vt:lpstr>
      <vt:lpstr>Slide 70</vt:lpstr>
      <vt:lpstr>Slide 71</vt:lpstr>
      <vt:lpstr>Slide 72</vt:lpstr>
      <vt:lpstr>           Burtner Hill – this year going up </vt:lpstr>
      <vt:lpstr>                     Past Burtner Burtner Hill </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A muddy finisher</vt:lpstr>
      <vt:lpstr>Just a little tired !</vt:lpstr>
      <vt:lpstr>Slide 106</vt:lpstr>
      <vt:lpstr>Slide 107</vt:lpstr>
      <vt:lpstr>Slide 108</vt:lpstr>
      <vt:lpstr>Slide 109</vt:lpstr>
      <vt:lpstr>Slide 110</vt:lpstr>
      <vt:lpstr>Slide 111</vt:lpstr>
      <vt:lpstr>Slide 112</vt:lpstr>
      <vt:lpstr>Slide 113</vt:lpstr>
      <vt:lpstr>Slide 114</vt:lpstr>
      <vt:lpstr>  The nineteenth annual Baker Trail UltraChallenge will take place on Saturday August 24, 2024. The UltraChallenge is a 50-mile ultramarathon on the Baker Trail.   Unlike the Rachel Carson Trail Challenge, this is a footrace; the "challenge" is for you or your relay team to win, or at least finish in 14 hours or less!   In 2024 we'll run the Central section. Each year, a piece of a unique three-piece medal will be awarded to all individual finishers. When a participant has completed all three sections, they'll receive a handsome commemorative holder to display all three medals.    The race starts at 6:30 AM; the deadline for finishing is 8:30 PM. The finish line is near Smicksburg, PA. Individuals as well as relay teams of up to 5 members may register.   https://www.rachelcarsontrails.org/events/ultrachallenge </vt:lpstr>
      <vt:lpstr>   </vt:lpstr>
      <vt:lpstr>   </vt:lpstr>
      <vt:lpstr>Slide 118</vt:lpstr>
      <vt:lpstr>Slide 119</vt:lpstr>
      <vt:lpstr>Slide 120</vt:lpstr>
      <vt:lpstr>Slide 121</vt:lpstr>
      <vt:lpstr>Slide 122</vt:lpstr>
      <vt:lpstr>Slide 123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Rachel Carson Trail Challenge</dc:title>
  <dc:creator>Paul Sauers</dc:creator>
  <cp:lastModifiedBy>PSauers</cp:lastModifiedBy>
  <cp:revision>393</cp:revision>
  <cp:lastPrinted>2018-03-10T17:41:57Z</cp:lastPrinted>
  <dcterms:created xsi:type="dcterms:W3CDTF">2012-04-16T17:54:32Z</dcterms:created>
  <dcterms:modified xsi:type="dcterms:W3CDTF">2024-02-08T17:09:00Z</dcterms:modified>
</cp:coreProperties>
</file>